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59" r:id="rId13"/>
    <p:sldId id="269" r:id="rId14"/>
    <p:sldId id="260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5256" autoAdjust="0"/>
  </p:normalViewPr>
  <p:slideViewPr>
    <p:cSldViewPr snapToGrid="0">
      <p:cViewPr varScale="1">
        <p:scale>
          <a:sx n="79" d="100"/>
          <a:sy n="79" d="100"/>
        </p:scale>
        <p:origin x="15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05033-24B8-44E1-927D-A530BA5AA1F2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31955-1133-4002-B4AA-32191B8A4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77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31955-1133-4002-B4AA-32191B8A4BF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244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31955-1133-4002-B4AA-32191B8A4BF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50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B2FB2-7821-41B6-B468-04D61FE3364E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82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EE5C-95C5-41BA-A42D-3A78FC385F77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12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6CA9-1F72-4ED7-8F93-A044CCB7A9B4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0A5B-80E7-4356-B735-248CA981BC09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522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97E0-9F9C-4815-BCEC-63912FD75DF3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437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272-E3CA-4B1B-9D69-D07912187F18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825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75C4-9741-4ABF-85DE-616C3029FA03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789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D19B-4313-4D1A-B576-E972351D9E3E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83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8204-21CF-4DA7-A8E0-A8B394B47C24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939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34C5-FCE9-4796-9B71-0EB3DB4BB077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59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4139-3D38-49F3-874C-640B47E46673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425-313B-44FE-B1A7-A7BA7BA3F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42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6890A-205C-4AEE-9C4E-6D3279C7679B}" type="datetime1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5FE23425-313B-44FE-B1A7-A7BA7BA3F1AD}" type="slidenum">
              <a:rPr lang="en-US" altLang="zh-TW" smtClean="0"/>
              <a:pPr algn="r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528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471994-1882-43FC-BB5F-AFC2F3C78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4307" y="1571629"/>
            <a:ext cx="9472613" cy="2661047"/>
          </a:xfrm>
        </p:spPr>
        <p:txBody>
          <a:bodyPr>
            <a:normAutofit fontScale="90000"/>
          </a:bodyPr>
          <a:lstStyle/>
          <a:p>
            <a:r>
              <a:rPr kumimoji="1" lang="zh-TW" altLang="en-US" sz="4000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經濟部</a:t>
            </a:r>
            <a:r>
              <a:rPr kumimoji="1" lang="en-US" altLang="zh-TW" sz="4000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108</a:t>
            </a:r>
            <a:r>
              <a:rPr kumimoji="1" lang="zh-TW" altLang="en-US" sz="4000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年度</a:t>
            </a:r>
            <a:br>
              <a:rPr kumimoji="1" lang="en-US" altLang="zh-TW" sz="4000" dirty="0">
                <a:latin typeface="+mn-lt"/>
                <a:ea typeface="微軟正黑體" panose="020B0604030504040204" pitchFamily="34" charset="-120"/>
                <a:cs typeface="Microsoft JhengHei" charset="-120"/>
              </a:rPr>
            </a:br>
            <a:r>
              <a:rPr kumimoji="1" lang="zh-TW" altLang="en-US" sz="4000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 </a:t>
            </a:r>
            <a:r>
              <a:rPr kumimoji="1" lang="en-US" altLang="zh-TW" sz="4000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｢</a:t>
            </a:r>
            <a:r>
              <a:rPr kumimoji="1" lang="zh-TW" altLang="en-US" sz="4000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商業服務業動能推升計畫</a:t>
            </a:r>
            <a:r>
              <a:rPr kumimoji="1" lang="en-US" altLang="zh-TW" sz="4000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｣</a:t>
            </a:r>
            <a:br>
              <a:rPr kumimoji="1" lang="en-US" altLang="zh-TW" sz="4950" dirty="0">
                <a:latin typeface="+mn-lt"/>
                <a:ea typeface="微軟正黑體" panose="020B0604030504040204" pitchFamily="34" charset="-120"/>
                <a:cs typeface="Microsoft JhengHei" charset="-120"/>
              </a:rPr>
            </a:br>
            <a:br>
              <a:rPr kumimoji="1" lang="en-US" altLang="zh-TW" dirty="0">
                <a:latin typeface="+mn-lt"/>
                <a:ea typeface="微軟正黑體" panose="020B0604030504040204" pitchFamily="34" charset="-120"/>
                <a:cs typeface="Microsoft JhengHei" charset="-120"/>
              </a:rPr>
            </a:br>
            <a:r>
              <a:rPr kumimoji="1" lang="en-US" altLang="zh-TW" sz="4900" b="1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｢</a:t>
            </a:r>
            <a:r>
              <a:rPr kumimoji="1" lang="zh-TW" altLang="en-US" sz="4900" b="1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商業服務業溫室氣體減量示範輔導</a:t>
            </a:r>
            <a:r>
              <a:rPr kumimoji="1" lang="en-US" altLang="zh-TW" sz="4900" b="1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｣</a:t>
            </a:r>
            <a:br>
              <a:rPr kumimoji="1" lang="en-US" altLang="zh-TW" sz="4900" dirty="0">
                <a:latin typeface="+mn-lt"/>
                <a:ea typeface="微軟正黑體" panose="020B0604030504040204" pitchFamily="34" charset="-120"/>
                <a:cs typeface="Microsoft JhengHei" charset="-120"/>
              </a:rPr>
            </a:br>
            <a:r>
              <a:rPr kumimoji="1" lang="zh-TW" altLang="en-US" sz="4900" dirty="0">
                <a:latin typeface="+mn-lt"/>
                <a:ea typeface="微軟正黑體" panose="020B0604030504040204" pitchFamily="34" charset="-120"/>
                <a:cs typeface="Microsoft JhengHei" charset="-120"/>
              </a:rPr>
              <a:t>改善規劃簡報</a:t>
            </a:r>
            <a:endParaRPr lang="zh-TW" altLang="en-US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6D4897F-C118-48C0-9543-1728BF312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7622" y="4783561"/>
            <a:ext cx="1528763" cy="814388"/>
          </a:xfrm>
        </p:spPr>
        <p:txBody>
          <a:bodyPr anchor="ctr">
            <a:noAutofit/>
          </a:bodyPr>
          <a:lstStyle/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申請單位：</a:t>
            </a:r>
            <a:endParaRPr lang="en-US" altLang="zh-TW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單位代表：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01CA97F-8E55-4568-BC4C-1C2E9A1E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52235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C4A0ED5-2B99-4402-B3C2-42C7DC20ABAF}"/>
              </a:ext>
            </a:extLst>
          </p:cNvPr>
          <p:cNvSpPr txBox="1"/>
          <p:nvPr/>
        </p:nvSpPr>
        <p:spPr>
          <a:xfrm>
            <a:off x="3579421" y="565450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ea typeface="微軟正黑體" panose="020B0604030504040204" pitchFamily="34" charset="-120"/>
              </a:rPr>
              <a:t>１０８年○月○日</a:t>
            </a:r>
          </a:p>
        </p:txBody>
      </p:sp>
    </p:spTree>
    <p:extLst>
      <p:ext uri="{BB962C8B-B14F-4D97-AF65-F5344CB8AC3E}">
        <p14:creationId xmlns:p14="http://schemas.microsoft.com/office/powerpoint/2010/main" val="263203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58" y="-213746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3" y="659210"/>
            <a:ext cx="8381999" cy="5539579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一、規劃改善措施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72249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ADDEF0-DE27-4A65-B132-342F450C6855}"/>
              </a:ext>
            </a:extLst>
          </p:cNvPr>
          <p:cNvSpPr/>
          <p:nvPr/>
        </p:nvSpPr>
        <p:spPr>
          <a:xfrm>
            <a:off x="146954" y="1202256"/>
            <a:ext cx="4666662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節能改善工程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無則免填，並請自行刪除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60E10C-4D3E-44CA-81D8-E9ECF9757692}"/>
              </a:ext>
            </a:extLst>
          </p:cNvPr>
          <p:cNvSpPr/>
          <p:nvPr/>
        </p:nvSpPr>
        <p:spPr>
          <a:xfrm>
            <a:off x="228599" y="1613191"/>
            <a:ext cx="2733441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改善措施及效益估算表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1936F1D-D174-4E80-8926-B65A0A3B3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250157"/>
              </p:ext>
            </p:extLst>
          </p:nvPr>
        </p:nvGraphicFramePr>
        <p:xfrm>
          <a:off x="231321" y="2121431"/>
          <a:ext cx="8673194" cy="445081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030890">
                  <a:extLst>
                    <a:ext uri="{9D8B030D-6E8A-4147-A177-3AD203B41FA5}">
                      <a16:colId xmlns:a16="http://schemas.microsoft.com/office/drawing/2014/main" val="1231717697"/>
                    </a:ext>
                  </a:extLst>
                </a:gridCol>
                <a:gridCol w="143599">
                  <a:extLst>
                    <a:ext uri="{9D8B030D-6E8A-4147-A177-3AD203B41FA5}">
                      <a16:colId xmlns:a16="http://schemas.microsoft.com/office/drawing/2014/main" val="3614648240"/>
                    </a:ext>
                  </a:extLst>
                </a:gridCol>
                <a:gridCol w="745573">
                  <a:extLst>
                    <a:ext uri="{9D8B030D-6E8A-4147-A177-3AD203B41FA5}">
                      <a16:colId xmlns:a16="http://schemas.microsoft.com/office/drawing/2014/main" val="2884594929"/>
                    </a:ext>
                  </a:extLst>
                </a:gridCol>
                <a:gridCol w="337850">
                  <a:extLst>
                    <a:ext uri="{9D8B030D-6E8A-4147-A177-3AD203B41FA5}">
                      <a16:colId xmlns:a16="http://schemas.microsoft.com/office/drawing/2014/main" val="2827410329"/>
                    </a:ext>
                  </a:extLst>
                </a:gridCol>
                <a:gridCol w="761139">
                  <a:extLst>
                    <a:ext uri="{9D8B030D-6E8A-4147-A177-3AD203B41FA5}">
                      <a16:colId xmlns:a16="http://schemas.microsoft.com/office/drawing/2014/main" val="4142154889"/>
                    </a:ext>
                  </a:extLst>
                </a:gridCol>
                <a:gridCol w="1150226">
                  <a:extLst>
                    <a:ext uri="{9D8B030D-6E8A-4147-A177-3AD203B41FA5}">
                      <a16:colId xmlns:a16="http://schemas.microsoft.com/office/drawing/2014/main" val="330421807"/>
                    </a:ext>
                  </a:extLst>
                </a:gridCol>
                <a:gridCol w="1053292">
                  <a:extLst>
                    <a:ext uri="{9D8B030D-6E8A-4147-A177-3AD203B41FA5}">
                      <a16:colId xmlns:a16="http://schemas.microsoft.com/office/drawing/2014/main" val="4017316174"/>
                    </a:ext>
                  </a:extLst>
                </a:gridCol>
                <a:gridCol w="800940">
                  <a:extLst>
                    <a:ext uri="{9D8B030D-6E8A-4147-A177-3AD203B41FA5}">
                      <a16:colId xmlns:a16="http://schemas.microsoft.com/office/drawing/2014/main" val="3348760824"/>
                    </a:ext>
                  </a:extLst>
                </a:gridCol>
                <a:gridCol w="1031347">
                  <a:extLst>
                    <a:ext uri="{9D8B030D-6E8A-4147-A177-3AD203B41FA5}">
                      <a16:colId xmlns:a16="http://schemas.microsoft.com/office/drawing/2014/main" val="1654842435"/>
                    </a:ext>
                  </a:extLst>
                </a:gridCol>
                <a:gridCol w="811912">
                  <a:extLst>
                    <a:ext uri="{9D8B030D-6E8A-4147-A177-3AD203B41FA5}">
                      <a16:colId xmlns:a16="http://schemas.microsoft.com/office/drawing/2014/main" val="2187760061"/>
                    </a:ext>
                  </a:extLst>
                </a:gridCol>
                <a:gridCol w="806426">
                  <a:extLst>
                    <a:ext uri="{9D8B030D-6E8A-4147-A177-3AD203B41FA5}">
                      <a16:colId xmlns:a16="http://schemas.microsoft.com/office/drawing/2014/main" val="1579393584"/>
                    </a:ext>
                  </a:extLst>
                </a:gridCol>
              </a:tblGrid>
              <a:tr h="799080"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工程項目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用途或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改善作法說明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節電效益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規格說明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1400" kern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廠牌與型號</a:t>
                      </a:r>
                      <a:r>
                        <a:rPr lang="en-US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與單位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節電量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(度/年)</a:t>
                      </a:r>
                      <a:endParaRPr 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單價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總價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extLst>
                  <a:ext uri="{0D108BD9-81ED-4DB2-BD59-A6C34878D82A}">
                    <a16:rowId xmlns:a16="http://schemas.microsoft.com/office/drawing/2014/main" val="1415428854"/>
                  </a:ext>
                </a:extLst>
              </a:tr>
              <a:tr h="1039476">
                <a:tc>
                  <a:txBody>
                    <a:bodyPr/>
                    <a:lstStyle/>
                    <a:p>
                      <a:pPr algn="just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gridSpan="2">
                  <a:txBody>
                    <a:bodyPr/>
                    <a:lstStyle/>
                    <a:p>
                      <a:pPr algn="just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extLst>
                  <a:ext uri="{0D108BD9-81ED-4DB2-BD59-A6C34878D82A}">
                    <a16:rowId xmlns:a16="http://schemas.microsoft.com/office/drawing/2014/main" val="2192796952"/>
                  </a:ext>
                </a:extLst>
              </a:tr>
              <a:tr h="290252">
                <a:tc gridSpan="5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6" gridSpan="6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/>
                </a:tc>
                <a:tc rowSpan="6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080649"/>
                  </a:ext>
                </a:extLst>
              </a:tr>
              <a:tr h="290252">
                <a:tc gridSpan="2">
                  <a:txBody>
                    <a:bodyPr/>
                    <a:lstStyle/>
                    <a:p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總節電量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度/年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205224"/>
                  </a:ext>
                </a:extLst>
              </a:tr>
              <a:tr h="580502">
                <a:tc gridSpan="2">
                  <a:txBody>
                    <a:bodyPr/>
                    <a:lstStyle/>
                    <a:p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全年平均電費單價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元/</a:t>
                      </a: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451322"/>
                  </a:ext>
                </a:extLst>
              </a:tr>
              <a:tr h="580502">
                <a:tc gridSpan="2">
                  <a:txBody>
                    <a:bodyPr/>
                    <a:lstStyle/>
                    <a:p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總節省電費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307725"/>
                  </a:ext>
                </a:extLst>
              </a:tr>
              <a:tr h="580502">
                <a:tc gridSpan="2">
                  <a:txBody>
                    <a:bodyPr/>
                    <a:lstStyle/>
                    <a:p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總投資金額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959439"/>
                  </a:ext>
                </a:extLst>
              </a:tr>
              <a:tr h="290252">
                <a:tc gridSpan="2">
                  <a:txBody>
                    <a:bodyPr/>
                    <a:lstStyle/>
                    <a:p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回收年限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7540" marR="27540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178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9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58" y="-213746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3" y="659210"/>
            <a:ext cx="8381999" cy="5539579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一、規劃改善措施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72249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ADDEF0-DE27-4A65-B132-342F450C6855}"/>
              </a:ext>
            </a:extLst>
          </p:cNvPr>
          <p:cNvSpPr/>
          <p:nvPr/>
        </p:nvSpPr>
        <p:spPr>
          <a:xfrm>
            <a:off x="146954" y="1284312"/>
            <a:ext cx="4666662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節能改善工程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無則免填，並請自行刪除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B3CB11-5971-455E-8728-8BB145B28CC8}"/>
              </a:ext>
            </a:extLst>
          </p:cNvPr>
          <p:cNvSpPr/>
          <p:nvPr/>
        </p:nvSpPr>
        <p:spPr>
          <a:xfrm>
            <a:off x="247409" y="1706495"/>
            <a:ext cx="1997663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工程改善前照片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5B8ABA34-731E-4029-BB84-7B626426C594}"/>
              </a:ext>
            </a:extLst>
          </p:cNvPr>
          <p:cNvGraphicFramePr>
            <a:graphicFrameLocks noGrp="1"/>
          </p:cNvGraphicFramePr>
          <p:nvPr/>
        </p:nvGraphicFramePr>
        <p:xfrm>
          <a:off x="247407" y="2128678"/>
          <a:ext cx="8493822" cy="44513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6911">
                  <a:extLst>
                    <a:ext uri="{9D8B030D-6E8A-4147-A177-3AD203B41FA5}">
                      <a16:colId xmlns:a16="http://schemas.microsoft.com/office/drawing/2014/main" val="2337558099"/>
                    </a:ext>
                  </a:extLst>
                </a:gridCol>
                <a:gridCol w="4246911">
                  <a:extLst>
                    <a:ext uri="{9D8B030D-6E8A-4147-A177-3AD203B41FA5}">
                      <a16:colId xmlns:a16="http://schemas.microsoft.com/office/drawing/2014/main" val="60940074"/>
                    </a:ext>
                  </a:extLst>
                </a:gridCol>
              </a:tblGrid>
              <a:tr h="861413">
                <a:tc gridSpan="2">
                  <a:txBody>
                    <a:bodyPr/>
                    <a:lstStyle/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設備名稱：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拍攝日期：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拍攝區域：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97143"/>
                  </a:ext>
                </a:extLst>
              </a:tr>
              <a:tr h="358922"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近照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遠照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9215279"/>
                  </a:ext>
                </a:extLst>
              </a:tr>
              <a:tr h="3231047"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請附彩色清晰圖片，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水平與垂直解析度達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300DPI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請附彩色清晰圖片，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水平與垂直解析度達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300DPI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22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861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7480"/>
            <a:ext cx="7886700" cy="4351338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二、預期節能效益彙整表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表格內容請自行增減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84156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12</a:t>
            </a:fld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EF8021B-63DE-4551-B61F-C48CEB8F8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46027"/>
              </p:ext>
            </p:extLst>
          </p:nvPr>
        </p:nvGraphicFramePr>
        <p:xfrm>
          <a:off x="500743" y="2268873"/>
          <a:ext cx="8142514" cy="385978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07894">
                  <a:extLst>
                    <a:ext uri="{9D8B030D-6E8A-4147-A177-3AD203B41FA5}">
                      <a16:colId xmlns:a16="http://schemas.microsoft.com/office/drawing/2014/main" val="1768334478"/>
                    </a:ext>
                  </a:extLst>
                </a:gridCol>
                <a:gridCol w="1408655">
                  <a:extLst>
                    <a:ext uri="{9D8B030D-6E8A-4147-A177-3AD203B41FA5}">
                      <a16:colId xmlns:a16="http://schemas.microsoft.com/office/drawing/2014/main" val="514912149"/>
                    </a:ext>
                  </a:extLst>
                </a:gridCol>
                <a:gridCol w="1408655">
                  <a:extLst>
                    <a:ext uri="{9D8B030D-6E8A-4147-A177-3AD203B41FA5}">
                      <a16:colId xmlns:a16="http://schemas.microsoft.com/office/drawing/2014/main" val="2898566479"/>
                    </a:ext>
                  </a:extLst>
                </a:gridCol>
                <a:gridCol w="1408655">
                  <a:extLst>
                    <a:ext uri="{9D8B030D-6E8A-4147-A177-3AD203B41FA5}">
                      <a16:colId xmlns:a16="http://schemas.microsoft.com/office/drawing/2014/main" val="2046137092"/>
                    </a:ext>
                  </a:extLst>
                </a:gridCol>
                <a:gridCol w="1408655">
                  <a:extLst>
                    <a:ext uri="{9D8B030D-6E8A-4147-A177-3AD203B41FA5}">
                      <a16:colId xmlns:a16="http://schemas.microsoft.com/office/drawing/2014/main" val="2848790519"/>
                    </a:ext>
                  </a:extLst>
                </a:gridCol>
              </a:tblGrid>
              <a:tr h="848888"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改善系統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照明系統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空調系統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冷凍冷藏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節能改善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3588896"/>
                  </a:ext>
                </a:extLst>
              </a:tr>
              <a:tr h="501816"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改善前總耗電量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8296986"/>
                  </a:ext>
                </a:extLst>
              </a:tr>
              <a:tr h="501816">
                <a:tc>
                  <a:txBody>
                    <a:bodyPr/>
                    <a:lstStyle/>
                    <a:p>
                      <a:pPr algn="ctr"/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改善後總耗電量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6621170"/>
                  </a:ext>
                </a:extLst>
              </a:tr>
              <a:tr h="501816">
                <a:tc>
                  <a:txBody>
                    <a:bodyPr/>
                    <a:lstStyle/>
                    <a:p>
                      <a:pPr algn="ctr"/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總節電量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2201261"/>
                  </a:ext>
                </a:extLst>
              </a:tr>
              <a:tr h="501816">
                <a:tc>
                  <a:txBody>
                    <a:bodyPr/>
                    <a:lstStyle/>
                    <a:p>
                      <a:pPr algn="ctr"/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總節能率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9791796"/>
                  </a:ext>
                </a:extLst>
              </a:tr>
              <a:tr h="501816">
                <a:tc>
                  <a:txBody>
                    <a:bodyPr/>
                    <a:lstStyle/>
                    <a:p>
                      <a:pPr algn="ctr"/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總節省電費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9335755"/>
                  </a:ext>
                </a:extLst>
              </a:tr>
              <a:tr h="501816">
                <a:tc>
                  <a:txBody>
                    <a:bodyPr/>
                    <a:lstStyle/>
                    <a:p>
                      <a:pPr algn="ctr"/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總投資金額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682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33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18255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參、人力規劃及預算表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1253331"/>
            <a:ext cx="7886700" cy="4351338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一、人力需求規劃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表格內容請自行增減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B7033B1-79D3-456C-BCA0-158E9F2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84156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B8038DE-6F08-457B-9160-86D1A205F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599329"/>
              </p:ext>
            </p:extLst>
          </p:nvPr>
        </p:nvGraphicFramePr>
        <p:xfrm>
          <a:off x="424543" y="2057399"/>
          <a:ext cx="8458199" cy="42127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0590">
                  <a:extLst>
                    <a:ext uri="{9D8B030D-6E8A-4147-A177-3AD203B41FA5}">
                      <a16:colId xmlns:a16="http://schemas.microsoft.com/office/drawing/2014/main" val="2450777459"/>
                    </a:ext>
                  </a:extLst>
                </a:gridCol>
                <a:gridCol w="1785713">
                  <a:extLst>
                    <a:ext uri="{9D8B030D-6E8A-4147-A177-3AD203B41FA5}">
                      <a16:colId xmlns:a16="http://schemas.microsoft.com/office/drawing/2014/main" val="2526466622"/>
                    </a:ext>
                  </a:extLst>
                </a:gridCol>
                <a:gridCol w="2976748">
                  <a:extLst>
                    <a:ext uri="{9D8B030D-6E8A-4147-A177-3AD203B41FA5}">
                      <a16:colId xmlns:a16="http://schemas.microsoft.com/office/drawing/2014/main" val="3243053044"/>
                    </a:ext>
                  </a:extLst>
                </a:gridCol>
                <a:gridCol w="2985148">
                  <a:extLst>
                    <a:ext uri="{9D8B030D-6E8A-4147-A177-3AD203B41FA5}">
                      <a16:colId xmlns:a16="http://schemas.microsoft.com/office/drawing/2014/main" val="1070930994"/>
                    </a:ext>
                  </a:extLst>
                </a:gridCol>
              </a:tblGrid>
              <a:tr h="696326"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在本輔導案所擔任之職務</a:t>
                      </a:r>
                      <a:endParaRPr 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416603"/>
                  </a:ext>
                </a:extLst>
              </a:tr>
              <a:tr h="87911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1500948"/>
                  </a:ext>
                </a:extLst>
              </a:tr>
              <a:tr h="87911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9432051"/>
                  </a:ext>
                </a:extLst>
              </a:tr>
              <a:tr h="87911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8804714"/>
                  </a:ext>
                </a:extLst>
              </a:tr>
              <a:tr h="87911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312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02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18255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參、人力規劃及預算表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22" y="974082"/>
            <a:ext cx="7886700" cy="4351338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二、預算表及其計算方式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表格內容請自行增減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B7033B1-79D3-456C-BCA0-158E9F2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482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14</a:t>
            </a:fld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F448558-0FE5-4AEA-847C-404640034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62549"/>
              </p:ext>
            </p:extLst>
          </p:nvPr>
        </p:nvGraphicFramePr>
        <p:xfrm>
          <a:off x="374197" y="1625565"/>
          <a:ext cx="8138434" cy="49711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15993">
                  <a:extLst>
                    <a:ext uri="{9D8B030D-6E8A-4147-A177-3AD203B41FA5}">
                      <a16:colId xmlns:a16="http://schemas.microsoft.com/office/drawing/2014/main" val="749731236"/>
                    </a:ext>
                  </a:extLst>
                </a:gridCol>
                <a:gridCol w="1057996">
                  <a:extLst>
                    <a:ext uri="{9D8B030D-6E8A-4147-A177-3AD203B41FA5}">
                      <a16:colId xmlns:a16="http://schemas.microsoft.com/office/drawing/2014/main" val="2291263754"/>
                    </a:ext>
                  </a:extLst>
                </a:gridCol>
                <a:gridCol w="870812">
                  <a:extLst>
                    <a:ext uri="{9D8B030D-6E8A-4147-A177-3AD203B41FA5}">
                      <a16:colId xmlns:a16="http://schemas.microsoft.com/office/drawing/2014/main" val="1663929156"/>
                    </a:ext>
                  </a:extLst>
                </a:gridCol>
                <a:gridCol w="870812">
                  <a:extLst>
                    <a:ext uri="{9D8B030D-6E8A-4147-A177-3AD203B41FA5}">
                      <a16:colId xmlns:a16="http://schemas.microsoft.com/office/drawing/2014/main" val="3728384319"/>
                    </a:ext>
                  </a:extLst>
                </a:gridCol>
                <a:gridCol w="1129817">
                  <a:extLst>
                    <a:ext uri="{9D8B030D-6E8A-4147-A177-3AD203B41FA5}">
                      <a16:colId xmlns:a16="http://schemas.microsoft.com/office/drawing/2014/main" val="1402505244"/>
                    </a:ext>
                  </a:extLst>
                </a:gridCol>
                <a:gridCol w="2093004">
                  <a:extLst>
                    <a:ext uri="{9D8B030D-6E8A-4147-A177-3AD203B41FA5}">
                      <a16:colId xmlns:a16="http://schemas.microsoft.com/office/drawing/2014/main" val="79729870"/>
                    </a:ext>
                  </a:extLst>
                </a:gridCol>
              </a:tblGrid>
              <a:tr h="298257">
                <a:tc row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會計項目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年度預算表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單位：仟元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請敘明計算方式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382907401"/>
                  </a:ext>
                </a:extLst>
              </a:tr>
              <a:tr h="6177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輔導款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占總經費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9058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一、經常支出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2493464895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269332647"/>
                  </a:ext>
                </a:extLst>
              </a:tr>
              <a:tr h="344048">
                <a:tc>
                  <a:txBody>
                    <a:bodyPr/>
                    <a:lstStyle/>
                    <a:p>
                      <a:pPr marL="6540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1.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直接薪資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40567170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　　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2648679978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差旅費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3567929836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marL="6540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1.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國內交通費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439524214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　　計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816999043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業務費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2453906286"/>
                  </a:ext>
                </a:extLst>
              </a:tr>
              <a:tr h="364271">
                <a:tc>
                  <a:txBody>
                    <a:bodyPr/>
                    <a:lstStyle/>
                    <a:p>
                      <a:pPr marL="34607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診斷費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2689738964"/>
                  </a:ext>
                </a:extLst>
              </a:tr>
              <a:tr h="364271">
                <a:tc>
                  <a:txBody>
                    <a:bodyPr/>
                    <a:lstStyle/>
                    <a:p>
                      <a:pPr marL="34607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量測費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392725940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marL="34607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消耗品費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304454199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marL="34607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活動推廣費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333490511"/>
                  </a:ext>
                </a:extLst>
              </a:tr>
              <a:tr h="298257">
                <a:tc>
                  <a:txBody>
                    <a:bodyPr/>
                    <a:lstStyle/>
                    <a:p>
                      <a:pPr marL="26543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　　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3128764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280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18255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參、人力規劃及預算表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21" y="1009197"/>
            <a:ext cx="7886700" cy="4351338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二、預算表及其計算方式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表格內容請自行增減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B7033B1-79D3-456C-BCA0-158E9F2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65901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15</a:t>
            </a:fld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F448558-0FE5-4AEA-847C-404640034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7534"/>
              </p:ext>
            </p:extLst>
          </p:nvPr>
        </p:nvGraphicFramePr>
        <p:xfrm>
          <a:off x="421821" y="1602576"/>
          <a:ext cx="8112579" cy="48744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4635">
                  <a:extLst>
                    <a:ext uri="{9D8B030D-6E8A-4147-A177-3AD203B41FA5}">
                      <a16:colId xmlns:a16="http://schemas.microsoft.com/office/drawing/2014/main" val="749731236"/>
                    </a:ext>
                  </a:extLst>
                </a:gridCol>
                <a:gridCol w="1054635">
                  <a:extLst>
                    <a:ext uri="{9D8B030D-6E8A-4147-A177-3AD203B41FA5}">
                      <a16:colId xmlns:a16="http://schemas.microsoft.com/office/drawing/2014/main" val="2144595040"/>
                    </a:ext>
                  </a:extLst>
                </a:gridCol>
                <a:gridCol w="1054635">
                  <a:extLst>
                    <a:ext uri="{9D8B030D-6E8A-4147-A177-3AD203B41FA5}">
                      <a16:colId xmlns:a16="http://schemas.microsoft.com/office/drawing/2014/main" val="2291263754"/>
                    </a:ext>
                  </a:extLst>
                </a:gridCol>
                <a:gridCol w="868046">
                  <a:extLst>
                    <a:ext uri="{9D8B030D-6E8A-4147-A177-3AD203B41FA5}">
                      <a16:colId xmlns:a16="http://schemas.microsoft.com/office/drawing/2014/main" val="1663929156"/>
                    </a:ext>
                  </a:extLst>
                </a:gridCol>
                <a:gridCol w="868046">
                  <a:extLst>
                    <a:ext uri="{9D8B030D-6E8A-4147-A177-3AD203B41FA5}">
                      <a16:colId xmlns:a16="http://schemas.microsoft.com/office/drawing/2014/main" val="3728384319"/>
                    </a:ext>
                  </a:extLst>
                </a:gridCol>
                <a:gridCol w="1126227">
                  <a:extLst>
                    <a:ext uri="{9D8B030D-6E8A-4147-A177-3AD203B41FA5}">
                      <a16:colId xmlns:a16="http://schemas.microsoft.com/office/drawing/2014/main" val="1402505244"/>
                    </a:ext>
                  </a:extLst>
                </a:gridCol>
                <a:gridCol w="2086355">
                  <a:extLst>
                    <a:ext uri="{9D8B030D-6E8A-4147-A177-3AD203B41FA5}">
                      <a16:colId xmlns:a16="http://schemas.microsoft.com/office/drawing/2014/main" val="79729870"/>
                    </a:ext>
                  </a:extLst>
                </a:gridCol>
              </a:tblGrid>
              <a:tr h="379380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alt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項目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會計項目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年度預算表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單位：仟元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請敘明計算方式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382907401"/>
                  </a:ext>
                </a:extLst>
              </a:tr>
              <a:tr h="630065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輔導款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占總經費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9058"/>
                  </a:ext>
                </a:extLst>
              </a:tr>
              <a:tr h="316934"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二、資本支出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3324658186"/>
                  </a:ext>
                </a:extLst>
              </a:tr>
              <a:tr h="316934"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機器設備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928822253"/>
                  </a:ext>
                </a:extLst>
              </a:tr>
              <a:tr h="382507">
                <a:tc gridSpan="2">
                  <a:txBody>
                    <a:bodyPr/>
                    <a:lstStyle/>
                    <a:p>
                      <a:pPr marL="34607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照明系統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3837546213"/>
                  </a:ext>
                </a:extLst>
              </a:tr>
              <a:tr h="316934">
                <a:tc gridSpan="2">
                  <a:txBody>
                    <a:bodyPr/>
                    <a:lstStyle/>
                    <a:p>
                      <a:pPr marL="34607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空調系統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2771445954"/>
                  </a:ext>
                </a:extLst>
              </a:tr>
              <a:tr h="316934">
                <a:tc gridSpan="2">
                  <a:txBody>
                    <a:bodyPr/>
                    <a:lstStyle/>
                    <a:p>
                      <a:pPr marL="34607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冷凍冷藏系統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723302074"/>
                  </a:ext>
                </a:extLst>
              </a:tr>
              <a:tr h="316934">
                <a:tc gridSpan="2">
                  <a:txBody>
                    <a:bodyPr/>
                    <a:lstStyle/>
                    <a:p>
                      <a:pPr marL="26543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　　計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2863155"/>
                  </a:ext>
                </a:extLst>
              </a:tr>
              <a:tr h="316934">
                <a:tc gridSpan="2">
                  <a:txBody>
                    <a:bodyPr/>
                    <a:lstStyle/>
                    <a:p>
                      <a:pPr marL="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租賃權益改良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642114711"/>
                  </a:ext>
                </a:extLst>
              </a:tr>
              <a:tr h="316934">
                <a:tc gridSpan="2">
                  <a:txBody>
                    <a:bodyPr/>
                    <a:lstStyle/>
                    <a:p>
                      <a:pPr marL="346075" indent="-1784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區隔牆面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1724191692"/>
                  </a:ext>
                </a:extLst>
              </a:tr>
              <a:tr h="316934">
                <a:tc gridSpan="2">
                  <a:txBody>
                    <a:bodyPr/>
                    <a:lstStyle/>
                    <a:p>
                      <a:pPr marL="26543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　　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2308341871"/>
                  </a:ext>
                </a:extLst>
              </a:tr>
              <a:tr h="316934"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　　額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extLst>
                  <a:ext uri="{0D108BD9-81ED-4DB2-BD59-A6C34878D82A}">
                    <a16:rowId xmlns:a16="http://schemas.microsoft.com/office/drawing/2014/main" val="304627668"/>
                  </a:ext>
                </a:extLst>
              </a:tr>
              <a:tr h="630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占總經費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240" marR="724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06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58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724FC0-D72A-4539-99DC-CA7431CE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ECE189-654C-43F2-94CD-809812CE9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壹、單位簡介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參、人力規劃及預算表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D8393F-20BD-4F8F-8F61-C691351E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84156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61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0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壹、單位簡介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1253331"/>
            <a:ext cx="7886700" cy="4351338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一、基本資料及經營概況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說明：申請單位簡介、全臺分店數、主要經營之商品、主要用電設備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名稱、規格、數量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二、能源消費基本資料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改善店址基本資料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店面環境照片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三、執行實績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近三年所申請之政府計畫差異說明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近三年內未申請免填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50BCB0-F822-468A-A383-CF144674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84156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74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58" y="-213746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3" y="659210"/>
            <a:ext cx="8381999" cy="5539579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一、規劃改善措施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72249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A3311E6-13D3-4399-B49E-61A19A435851}"/>
              </a:ext>
            </a:extLst>
          </p:cNvPr>
          <p:cNvSpPr/>
          <p:nvPr/>
        </p:nvSpPr>
        <p:spPr>
          <a:xfrm>
            <a:off x="74839" y="1134951"/>
            <a:ext cx="8994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如有多項措施請自行新增或調整表格；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各項參考資料應註明資料來源或其計算方法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請引用較具公信力單位之資料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若無特殊理由，欲新設之改善設備不應比改善前容量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或耗電功率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ADDEF0-DE27-4A65-B132-342F450C6855}"/>
              </a:ext>
            </a:extLst>
          </p:cNvPr>
          <p:cNvSpPr/>
          <p:nvPr/>
        </p:nvSpPr>
        <p:spPr>
          <a:xfrm>
            <a:off x="74839" y="1984773"/>
            <a:ext cx="4185761" cy="3826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照明系統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無則免填，並請自行刪除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4FC685F-0518-41DD-884A-BB8BF9768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8155"/>
              </p:ext>
            </p:extLst>
          </p:nvPr>
        </p:nvGraphicFramePr>
        <p:xfrm>
          <a:off x="119742" y="2762773"/>
          <a:ext cx="8904514" cy="385525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806226">
                  <a:extLst>
                    <a:ext uri="{9D8B030D-6E8A-4147-A177-3AD203B41FA5}">
                      <a16:colId xmlns:a16="http://schemas.microsoft.com/office/drawing/2014/main" val="716948563"/>
                    </a:ext>
                  </a:extLst>
                </a:gridCol>
                <a:gridCol w="824963">
                  <a:extLst>
                    <a:ext uri="{9D8B030D-6E8A-4147-A177-3AD203B41FA5}">
                      <a16:colId xmlns:a16="http://schemas.microsoft.com/office/drawing/2014/main" val="159867462"/>
                    </a:ext>
                  </a:extLst>
                </a:gridCol>
                <a:gridCol w="142509">
                  <a:extLst>
                    <a:ext uri="{9D8B030D-6E8A-4147-A177-3AD203B41FA5}">
                      <a16:colId xmlns:a16="http://schemas.microsoft.com/office/drawing/2014/main" val="2526621841"/>
                    </a:ext>
                  </a:extLst>
                </a:gridCol>
                <a:gridCol w="550188">
                  <a:extLst>
                    <a:ext uri="{9D8B030D-6E8A-4147-A177-3AD203B41FA5}">
                      <a16:colId xmlns:a16="http://schemas.microsoft.com/office/drawing/2014/main" val="758980041"/>
                    </a:ext>
                  </a:extLst>
                </a:gridCol>
                <a:gridCol w="479502">
                  <a:extLst>
                    <a:ext uri="{9D8B030D-6E8A-4147-A177-3AD203B41FA5}">
                      <a16:colId xmlns:a16="http://schemas.microsoft.com/office/drawing/2014/main" val="3697808344"/>
                    </a:ext>
                  </a:extLst>
                </a:gridCol>
                <a:gridCol w="928239">
                  <a:extLst>
                    <a:ext uri="{9D8B030D-6E8A-4147-A177-3AD203B41FA5}">
                      <a16:colId xmlns:a16="http://schemas.microsoft.com/office/drawing/2014/main" val="3831803400"/>
                    </a:ext>
                  </a:extLst>
                </a:gridCol>
                <a:gridCol w="1027875">
                  <a:extLst>
                    <a:ext uri="{9D8B030D-6E8A-4147-A177-3AD203B41FA5}">
                      <a16:colId xmlns:a16="http://schemas.microsoft.com/office/drawing/2014/main" val="2552136748"/>
                    </a:ext>
                  </a:extLst>
                </a:gridCol>
                <a:gridCol w="1072565">
                  <a:extLst>
                    <a:ext uri="{9D8B030D-6E8A-4147-A177-3AD203B41FA5}">
                      <a16:colId xmlns:a16="http://schemas.microsoft.com/office/drawing/2014/main" val="1379563623"/>
                    </a:ext>
                  </a:extLst>
                </a:gridCol>
                <a:gridCol w="927321">
                  <a:extLst>
                    <a:ext uri="{9D8B030D-6E8A-4147-A177-3AD203B41FA5}">
                      <a16:colId xmlns:a16="http://schemas.microsoft.com/office/drawing/2014/main" val="3534629133"/>
                    </a:ext>
                  </a:extLst>
                </a:gridCol>
                <a:gridCol w="770905">
                  <a:extLst>
                    <a:ext uri="{9D8B030D-6E8A-4147-A177-3AD203B41FA5}">
                      <a16:colId xmlns:a16="http://schemas.microsoft.com/office/drawing/2014/main" val="4265381734"/>
                    </a:ext>
                  </a:extLst>
                </a:gridCol>
                <a:gridCol w="938494">
                  <a:extLst>
                    <a:ext uri="{9D8B030D-6E8A-4147-A177-3AD203B41FA5}">
                      <a16:colId xmlns:a16="http://schemas.microsoft.com/office/drawing/2014/main" val="3876795544"/>
                    </a:ext>
                  </a:extLst>
                </a:gridCol>
                <a:gridCol w="435727">
                  <a:extLst>
                    <a:ext uri="{9D8B030D-6E8A-4147-A177-3AD203B41FA5}">
                      <a16:colId xmlns:a16="http://schemas.microsoft.com/office/drawing/2014/main" val="256239199"/>
                    </a:ext>
                  </a:extLst>
                </a:gridCol>
              </a:tblGrid>
              <a:tr h="753313"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照明系統</a:t>
                      </a:r>
                    </a:p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規格說明</a:t>
                      </a: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燈具</a:t>
                      </a:r>
                    </a:p>
                    <a:p>
                      <a:pPr algn="ctr"/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</a:p>
                    <a:p>
                      <a:pPr algn="ctr"/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盞</a:t>
                      </a: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燈具</a:t>
                      </a:r>
                    </a:p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</a:p>
                    <a:p>
                      <a:pPr algn="ctr"/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盞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燈具</a:t>
                      </a:r>
                    </a:p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瓦數</a:t>
                      </a:r>
                    </a:p>
                    <a:p>
                      <a:pPr algn="ctr"/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(W)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發光效率</a:t>
                      </a: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(lm/W)</a:t>
                      </a:r>
                      <a:endParaRPr lang="zh-TW" sz="16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每日運轉時數</a:t>
                      </a:r>
                    </a:p>
                    <a:p>
                      <a:pPr algn="ctr"/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1600" b="1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hr</a:t>
                      </a:r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每月運轉</a:t>
                      </a:r>
                      <a:endParaRPr lang="en-US" alt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天數</a:t>
                      </a:r>
                    </a:p>
                    <a:p>
                      <a:pPr algn="ctr"/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耗電量</a:t>
                      </a:r>
                    </a:p>
                    <a:p>
                      <a:pPr algn="ctr"/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單價</a:t>
                      </a:r>
                    </a:p>
                    <a:p>
                      <a:pPr algn="ctr"/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總價</a:t>
                      </a:r>
                    </a:p>
                    <a:p>
                      <a:pPr algn="ctr"/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extLst>
                  <a:ext uri="{0D108BD9-81ED-4DB2-BD59-A6C34878D82A}">
                    <a16:rowId xmlns:a16="http://schemas.microsoft.com/office/drawing/2014/main" val="1031685373"/>
                  </a:ext>
                </a:extLst>
              </a:tr>
              <a:tr h="285529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改善前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pPr algn="just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marL="26416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extLst>
                  <a:ext uri="{0D108BD9-81ED-4DB2-BD59-A6C34878D82A}">
                    <a16:rowId xmlns:a16="http://schemas.microsoft.com/office/drawing/2014/main" val="313620435"/>
                  </a:ext>
                </a:extLst>
              </a:tr>
              <a:tr h="285529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改善後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pPr algn="just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>
                  <a:txBody>
                    <a:bodyPr/>
                    <a:lstStyle/>
                    <a:p>
                      <a:pPr marL="264160" algn="just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extLst>
                  <a:ext uri="{0D108BD9-81ED-4DB2-BD59-A6C34878D82A}">
                    <a16:rowId xmlns:a16="http://schemas.microsoft.com/office/drawing/2014/main" val="2086481818"/>
                  </a:ext>
                </a:extLst>
              </a:tr>
              <a:tr h="248664">
                <a:tc gridSpan="6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/>
                </a:tc>
                <a:tc rowSpan="9"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81974"/>
                  </a:ext>
                </a:extLst>
              </a:tr>
              <a:tr h="279747">
                <a:tc gridSpan="3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改善前總耗電量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52322"/>
                  </a:ext>
                </a:extLst>
              </a:tr>
              <a:tr h="279747">
                <a:tc gridSpan="3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改善後總耗電量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240023"/>
                  </a:ext>
                </a:extLst>
              </a:tr>
              <a:tr h="279747">
                <a:tc gridSpan="3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總節電量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918117"/>
                  </a:ext>
                </a:extLst>
              </a:tr>
              <a:tr h="279747">
                <a:tc gridSpan="3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總節能率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664801"/>
                  </a:ext>
                </a:extLst>
              </a:tr>
              <a:tr h="323986">
                <a:tc gridSpan="3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全年平均電費單價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425821"/>
                  </a:ext>
                </a:extLst>
              </a:tr>
              <a:tr h="279747">
                <a:tc gridSpan="3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總節省電費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5932"/>
                  </a:ext>
                </a:extLst>
              </a:tr>
              <a:tr h="279747">
                <a:tc gridSpan="3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總投資金額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011751"/>
                  </a:ext>
                </a:extLst>
              </a:tr>
              <a:tr h="279747">
                <a:tc gridSpan="3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回收年限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26427" marR="2642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427" marR="26427" marT="0" marB="0" anchor="ctr"/>
                </a:tc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2702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4284A8F8-D930-47C9-9BCD-1B4D08576248}"/>
              </a:ext>
            </a:extLst>
          </p:cNvPr>
          <p:cNvSpPr/>
          <p:nvPr/>
        </p:nvSpPr>
        <p:spPr>
          <a:xfrm>
            <a:off x="119742" y="2366044"/>
            <a:ext cx="2733441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改善措施及效益估算表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9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58" y="-213746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3" y="659210"/>
            <a:ext cx="8381999" cy="5539579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一、規劃改善措施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72249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ADDEF0-DE27-4A65-B132-342F450C6855}"/>
              </a:ext>
            </a:extLst>
          </p:cNvPr>
          <p:cNvSpPr/>
          <p:nvPr/>
        </p:nvSpPr>
        <p:spPr>
          <a:xfrm>
            <a:off x="152191" y="1249159"/>
            <a:ext cx="4185761" cy="3826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照明系統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無則免填，並請自行刪除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B3CB11-5971-455E-8728-8BB145B28CC8}"/>
              </a:ext>
            </a:extLst>
          </p:cNvPr>
          <p:cNvSpPr/>
          <p:nvPr/>
        </p:nvSpPr>
        <p:spPr>
          <a:xfrm>
            <a:off x="247408" y="1673979"/>
            <a:ext cx="1997663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改善前設備照片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5B8ABA34-731E-4029-BB84-7B626426C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56624"/>
              </p:ext>
            </p:extLst>
          </p:nvPr>
        </p:nvGraphicFramePr>
        <p:xfrm>
          <a:off x="247407" y="2128678"/>
          <a:ext cx="8493822" cy="44513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6911">
                  <a:extLst>
                    <a:ext uri="{9D8B030D-6E8A-4147-A177-3AD203B41FA5}">
                      <a16:colId xmlns:a16="http://schemas.microsoft.com/office/drawing/2014/main" val="2337558099"/>
                    </a:ext>
                  </a:extLst>
                </a:gridCol>
                <a:gridCol w="4246911">
                  <a:extLst>
                    <a:ext uri="{9D8B030D-6E8A-4147-A177-3AD203B41FA5}">
                      <a16:colId xmlns:a16="http://schemas.microsoft.com/office/drawing/2014/main" val="60940074"/>
                    </a:ext>
                  </a:extLst>
                </a:gridCol>
              </a:tblGrid>
              <a:tr h="861413">
                <a:tc gridSpan="2">
                  <a:txBody>
                    <a:bodyPr/>
                    <a:lstStyle/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設備名稱：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拍攝日期：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拍攝區域：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97143"/>
                  </a:ext>
                </a:extLst>
              </a:tr>
              <a:tr h="358922"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近照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遠照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9215279"/>
                  </a:ext>
                </a:extLst>
              </a:tr>
              <a:tr h="3231047"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請附彩色清晰圖片，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水平與垂直解析度達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300DPI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請附彩色清晰圖片，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水平與垂直解析度達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300DPI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22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4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58" y="-213746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3" y="659210"/>
            <a:ext cx="8381999" cy="5539579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一、規劃改善措施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72249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ADDEF0-DE27-4A65-B132-342F450C6855}"/>
              </a:ext>
            </a:extLst>
          </p:cNvPr>
          <p:cNvSpPr/>
          <p:nvPr/>
        </p:nvSpPr>
        <p:spPr>
          <a:xfrm>
            <a:off x="119743" y="1216219"/>
            <a:ext cx="4204997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空調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系統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無則免填，並請自行刪除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60E10C-4D3E-44CA-81D8-E9ECF9757692}"/>
              </a:ext>
            </a:extLst>
          </p:cNvPr>
          <p:cNvSpPr/>
          <p:nvPr/>
        </p:nvSpPr>
        <p:spPr>
          <a:xfrm>
            <a:off x="228599" y="1613191"/>
            <a:ext cx="2733441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改善措施及效益估算表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7D8E1EB-287A-46E9-A650-660FF9D69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785833"/>
              </p:ext>
            </p:extLst>
          </p:nvPr>
        </p:nvGraphicFramePr>
        <p:xfrm>
          <a:off x="47425" y="2044955"/>
          <a:ext cx="9049149" cy="45716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8035">
                  <a:extLst>
                    <a:ext uri="{9D8B030D-6E8A-4147-A177-3AD203B41FA5}">
                      <a16:colId xmlns:a16="http://schemas.microsoft.com/office/drawing/2014/main" val="1065989251"/>
                    </a:ext>
                  </a:extLst>
                </a:gridCol>
                <a:gridCol w="901235">
                  <a:extLst>
                    <a:ext uri="{9D8B030D-6E8A-4147-A177-3AD203B41FA5}">
                      <a16:colId xmlns:a16="http://schemas.microsoft.com/office/drawing/2014/main" val="1564735291"/>
                    </a:ext>
                  </a:extLst>
                </a:gridCol>
                <a:gridCol w="431134">
                  <a:extLst>
                    <a:ext uri="{9D8B030D-6E8A-4147-A177-3AD203B41FA5}">
                      <a16:colId xmlns:a16="http://schemas.microsoft.com/office/drawing/2014/main" val="589005811"/>
                    </a:ext>
                  </a:extLst>
                </a:gridCol>
                <a:gridCol w="920974">
                  <a:extLst>
                    <a:ext uri="{9D8B030D-6E8A-4147-A177-3AD203B41FA5}">
                      <a16:colId xmlns:a16="http://schemas.microsoft.com/office/drawing/2014/main" val="488421035"/>
                    </a:ext>
                  </a:extLst>
                </a:gridCol>
                <a:gridCol w="459716">
                  <a:extLst>
                    <a:ext uri="{9D8B030D-6E8A-4147-A177-3AD203B41FA5}">
                      <a16:colId xmlns:a16="http://schemas.microsoft.com/office/drawing/2014/main" val="816394586"/>
                    </a:ext>
                  </a:extLst>
                </a:gridCol>
                <a:gridCol w="137655">
                  <a:extLst>
                    <a:ext uri="{9D8B030D-6E8A-4147-A177-3AD203B41FA5}">
                      <a16:colId xmlns:a16="http://schemas.microsoft.com/office/drawing/2014/main" val="3939255806"/>
                    </a:ext>
                  </a:extLst>
                </a:gridCol>
                <a:gridCol w="590467">
                  <a:extLst>
                    <a:ext uri="{9D8B030D-6E8A-4147-A177-3AD203B41FA5}">
                      <a16:colId xmlns:a16="http://schemas.microsoft.com/office/drawing/2014/main" val="2457333866"/>
                    </a:ext>
                  </a:extLst>
                </a:gridCol>
                <a:gridCol w="320539">
                  <a:extLst>
                    <a:ext uri="{9D8B030D-6E8A-4147-A177-3AD203B41FA5}">
                      <a16:colId xmlns:a16="http://schemas.microsoft.com/office/drawing/2014/main" val="250250144"/>
                    </a:ext>
                  </a:extLst>
                </a:gridCol>
                <a:gridCol w="560475">
                  <a:extLst>
                    <a:ext uri="{9D8B030D-6E8A-4147-A177-3AD203B41FA5}">
                      <a16:colId xmlns:a16="http://schemas.microsoft.com/office/drawing/2014/main" val="3224482615"/>
                    </a:ext>
                  </a:extLst>
                </a:gridCol>
                <a:gridCol w="646703">
                  <a:extLst>
                    <a:ext uri="{9D8B030D-6E8A-4147-A177-3AD203B41FA5}">
                      <a16:colId xmlns:a16="http://schemas.microsoft.com/office/drawing/2014/main" val="1292254167"/>
                    </a:ext>
                  </a:extLst>
                </a:gridCol>
                <a:gridCol w="665447">
                  <a:extLst>
                    <a:ext uri="{9D8B030D-6E8A-4147-A177-3AD203B41FA5}">
                      <a16:colId xmlns:a16="http://schemas.microsoft.com/office/drawing/2014/main" val="797425215"/>
                    </a:ext>
                  </a:extLst>
                </a:gridCol>
                <a:gridCol w="712310">
                  <a:extLst>
                    <a:ext uri="{9D8B030D-6E8A-4147-A177-3AD203B41FA5}">
                      <a16:colId xmlns:a16="http://schemas.microsoft.com/office/drawing/2014/main" val="3509119541"/>
                    </a:ext>
                  </a:extLst>
                </a:gridCol>
                <a:gridCol w="824779">
                  <a:extLst>
                    <a:ext uri="{9D8B030D-6E8A-4147-A177-3AD203B41FA5}">
                      <a16:colId xmlns:a16="http://schemas.microsoft.com/office/drawing/2014/main" val="4144437849"/>
                    </a:ext>
                  </a:extLst>
                </a:gridCol>
                <a:gridCol w="421763">
                  <a:extLst>
                    <a:ext uri="{9D8B030D-6E8A-4147-A177-3AD203B41FA5}">
                      <a16:colId xmlns:a16="http://schemas.microsoft.com/office/drawing/2014/main" val="3346368463"/>
                    </a:ext>
                  </a:extLst>
                </a:gridCol>
                <a:gridCol w="440507">
                  <a:extLst>
                    <a:ext uri="{9D8B030D-6E8A-4147-A177-3AD203B41FA5}">
                      <a16:colId xmlns:a16="http://schemas.microsoft.com/office/drawing/2014/main" val="2804441349"/>
                    </a:ext>
                  </a:extLst>
                </a:gridCol>
                <a:gridCol w="337410">
                  <a:extLst>
                    <a:ext uri="{9D8B030D-6E8A-4147-A177-3AD203B41FA5}">
                      <a16:colId xmlns:a16="http://schemas.microsoft.com/office/drawing/2014/main" val="3052960116"/>
                    </a:ext>
                  </a:extLst>
                </a:gridCol>
              </a:tblGrid>
              <a:tr h="51515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空調系統</a:t>
                      </a:r>
                    </a:p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規格說明</a:t>
                      </a:r>
                    </a:p>
                  </a:txBody>
                  <a:tcPr marL="26774" marR="26774" marT="0" marB="0" anchor="ctr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/>
                    </a:p>
                  </a:txBody>
                  <a:tcPr marL="26774" marR="26774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能源效率指標</a:t>
                      </a:r>
                      <a:endParaRPr lang="en-US" alt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擇一填寫即可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額定冷氣能力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(kW)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額定冷氣能力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(kW)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每日</a:t>
                      </a:r>
                      <a:endParaRPr lang="en-US" alt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運轉</a:t>
                      </a:r>
                    </a:p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時數</a:t>
                      </a: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14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hr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每月</a:t>
                      </a:r>
                      <a:endParaRPr lang="en-US" alt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運轉</a:t>
                      </a:r>
                    </a:p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天數</a:t>
                      </a: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</a:t>
                      </a:r>
                    </a:p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負載率</a:t>
                      </a: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</a:t>
                      </a:r>
                    </a:p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製冷量</a:t>
                      </a:r>
                      <a:endParaRPr lang="en-US" alt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(kWh)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耗電量</a:t>
                      </a: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單價</a:t>
                      </a: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總價</a:t>
                      </a: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extLst>
                  <a:ext uri="{0D108BD9-81ED-4DB2-BD59-A6C34878D82A}">
                    <a16:rowId xmlns:a16="http://schemas.microsoft.com/office/drawing/2014/main" val="203416601"/>
                  </a:ext>
                </a:extLst>
              </a:tr>
              <a:tr h="77101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EER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(kW/kW)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CSPF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(kWh /kWh)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852692"/>
                  </a:ext>
                </a:extLst>
              </a:tr>
              <a:tr h="370277">
                <a:tc>
                  <a:txBody>
                    <a:bodyPr/>
                    <a:lstStyle/>
                    <a:p>
                      <a:pPr algn="just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改善前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marL="264160" algn="just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extLst>
                  <a:ext uri="{0D108BD9-81ED-4DB2-BD59-A6C34878D82A}">
                    <a16:rowId xmlns:a16="http://schemas.microsoft.com/office/drawing/2014/main" val="4238833620"/>
                  </a:ext>
                </a:extLst>
              </a:tr>
              <a:tr h="339421">
                <a:tc>
                  <a:txBody>
                    <a:bodyPr/>
                    <a:lstStyle/>
                    <a:p>
                      <a:pPr algn="just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改善後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>
                  <a:txBody>
                    <a:bodyPr/>
                    <a:lstStyle/>
                    <a:p>
                      <a:pPr marL="264160" algn="just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extLst>
                  <a:ext uri="{0D108BD9-81ED-4DB2-BD59-A6C34878D82A}">
                    <a16:rowId xmlns:a16="http://schemas.microsoft.com/office/drawing/2014/main" val="1527810933"/>
                  </a:ext>
                </a:extLst>
              </a:tr>
              <a:tr h="257578">
                <a:tc gridSpan="8"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174071"/>
                  </a:ext>
                </a:extLst>
              </a:tr>
              <a:tr h="257578">
                <a:tc gridSpan="2"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改善前總耗電量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107475"/>
                  </a:ext>
                </a:extLst>
              </a:tr>
              <a:tr h="257578">
                <a:tc gridSpan="2"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改善後總耗電量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05682"/>
                  </a:ext>
                </a:extLst>
              </a:tr>
              <a:tr h="257578">
                <a:tc gridSpan="2"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總節電量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838272"/>
                  </a:ext>
                </a:extLst>
              </a:tr>
              <a:tr h="257578">
                <a:tc gridSpan="2"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總節能率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371352"/>
                  </a:ext>
                </a:extLst>
              </a:tr>
              <a:tr h="515157">
                <a:tc gridSpan="2"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全年平均電費單價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886146"/>
                  </a:ext>
                </a:extLst>
              </a:tr>
              <a:tr h="257578">
                <a:tc gridSpan="2"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總節省電費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48183"/>
                  </a:ext>
                </a:extLst>
              </a:tr>
              <a:tr h="257578">
                <a:tc gridSpan="2"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總投資金額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95418"/>
                  </a:ext>
                </a:extLst>
              </a:tr>
              <a:tr h="257578">
                <a:tc gridSpan="2"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回收年限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6774" marR="267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9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633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58" y="-213746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3" y="659210"/>
            <a:ext cx="8381999" cy="5539579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一、規劃改善措施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72249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ADDEF0-DE27-4A65-B132-342F450C6855}"/>
              </a:ext>
            </a:extLst>
          </p:cNvPr>
          <p:cNvSpPr/>
          <p:nvPr/>
        </p:nvSpPr>
        <p:spPr>
          <a:xfrm>
            <a:off x="146953" y="1244118"/>
            <a:ext cx="4204997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空調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系統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無則免填，並請自行刪除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B3CB11-5971-455E-8728-8BB145B28CC8}"/>
              </a:ext>
            </a:extLst>
          </p:cNvPr>
          <p:cNvSpPr/>
          <p:nvPr/>
        </p:nvSpPr>
        <p:spPr>
          <a:xfrm>
            <a:off x="247407" y="1618913"/>
            <a:ext cx="1997663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改善前設備照片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5B8ABA34-731E-4029-BB84-7B626426C594}"/>
              </a:ext>
            </a:extLst>
          </p:cNvPr>
          <p:cNvGraphicFramePr>
            <a:graphicFrameLocks noGrp="1"/>
          </p:cNvGraphicFramePr>
          <p:nvPr/>
        </p:nvGraphicFramePr>
        <p:xfrm>
          <a:off x="247407" y="2128678"/>
          <a:ext cx="8493822" cy="44513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6911">
                  <a:extLst>
                    <a:ext uri="{9D8B030D-6E8A-4147-A177-3AD203B41FA5}">
                      <a16:colId xmlns:a16="http://schemas.microsoft.com/office/drawing/2014/main" val="2337558099"/>
                    </a:ext>
                  </a:extLst>
                </a:gridCol>
                <a:gridCol w="4246911">
                  <a:extLst>
                    <a:ext uri="{9D8B030D-6E8A-4147-A177-3AD203B41FA5}">
                      <a16:colId xmlns:a16="http://schemas.microsoft.com/office/drawing/2014/main" val="60940074"/>
                    </a:ext>
                  </a:extLst>
                </a:gridCol>
              </a:tblGrid>
              <a:tr h="861413">
                <a:tc gridSpan="2">
                  <a:txBody>
                    <a:bodyPr/>
                    <a:lstStyle/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設備名稱：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拍攝日期：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拍攝區域：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97143"/>
                  </a:ext>
                </a:extLst>
              </a:tr>
              <a:tr h="358922"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近照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遠照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9215279"/>
                  </a:ext>
                </a:extLst>
              </a:tr>
              <a:tr h="3231047"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請附彩色清晰圖片，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水平與垂直解析度達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300DPI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請附彩色清晰圖片，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水平與垂直解析度達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300DPI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22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2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58" y="-213746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3" y="659210"/>
            <a:ext cx="8381999" cy="5539579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一、規劃改善措施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72249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ADDEF0-DE27-4A65-B132-342F450C6855}"/>
              </a:ext>
            </a:extLst>
          </p:cNvPr>
          <p:cNvSpPr/>
          <p:nvPr/>
        </p:nvSpPr>
        <p:spPr>
          <a:xfrm>
            <a:off x="146953" y="1202256"/>
            <a:ext cx="4666662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冷凍冷藏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系統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無則免填，並請自行刪除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60E10C-4D3E-44CA-81D8-E9ECF9757692}"/>
              </a:ext>
            </a:extLst>
          </p:cNvPr>
          <p:cNvSpPr/>
          <p:nvPr/>
        </p:nvSpPr>
        <p:spPr>
          <a:xfrm>
            <a:off x="228599" y="1613191"/>
            <a:ext cx="2733441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改善措施及效益估算表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4C5EA21-BC64-44D3-8E54-32E8D10E2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20668"/>
              </p:ext>
            </p:extLst>
          </p:nvPr>
        </p:nvGraphicFramePr>
        <p:xfrm>
          <a:off x="283952" y="2098837"/>
          <a:ext cx="8598792" cy="44862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4619">
                  <a:extLst>
                    <a:ext uri="{9D8B030D-6E8A-4147-A177-3AD203B41FA5}">
                      <a16:colId xmlns:a16="http://schemas.microsoft.com/office/drawing/2014/main" val="3926644517"/>
                    </a:ext>
                  </a:extLst>
                </a:gridCol>
                <a:gridCol w="1063693">
                  <a:extLst>
                    <a:ext uri="{9D8B030D-6E8A-4147-A177-3AD203B41FA5}">
                      <a16:colId xmlns:a16="http://schemas.microsoft.com/office/drawing/2014/main" val="1916902337"/>
                    </a:ext>
                  </a:extLst>
                </a:gridCol>
                <a:gridCol w="697756">
                  <a:extLst>
                    <a:ext uri="{9D8B030D-6E8A-4147-A177-3AD203B41FA5}">
                      <a16:colId xmlns:a16="http://schemas.microsoft.com/office/drawing/2014/main" val="331959691"/>
                    </a:ext>
                  </a:extLst>
                </a:gridCol>
                <a:gridCol w="702827">
                  <a:extLst>
                    <a:ext uri="{9D8B030D-6E8A-4147-A177-3AD203B41FA5}">
                      <a16:colId xmlns:a16="http://schemas.microsoft.com/office/drawing/2014/main" val="3482225554"/>
                    </a:ext>
                  </a:extLst>
                </a:gridCol>
                <a:gridCol w="409553">
                  <a:extLst>
                    <a:ext uri="{9D8B030D-6E8A-4147-A177-3AD203B41FA5}">
                      <a16:colId xmlns:a16="http://schemas.microsoft.com/office/drawing/2014/main" val="4109557968"/>
                    </a:ext>
                  </a:extLst>
                </a:gridCol>
                <a:gridCol w="714643">
                  <a:extLst>
                    <a:ext uri="{9D8B030D-6E8A-4147-A177-3AD203B41FA5}">
                      <a16:colId xmlns:a16="http://schemas.microsoft.com/office/drawing/2014/main" val="2994631990"/>
                    </a:ext>
                  </a:extLst>
                </a:gridCol>
                <a:gridCol w="785845">
                  <a:extLst>
                    <a:ext uri="{9D8B030D-6E8A-4147-A177-3AD203B41FA5}">
                      <a16:colId xmlns:a16="http://schemas.microsoft.com/office/drawing/2014/main" val="3358949953"/>
                    </a:ext>
                  </a:extLst>
                </a:gridCol>
                <a:gridCol w="1255170">
                  <a:extLst>
                    <a:ext uri="{9D8B030D-6E8A-4147-A177-3AD203B41FA5}">
                      <a16:colId xmlns:a16="http://schemas.microsoft.com/office/drawing/2014/main" val="281818122"/>
                    </a:ext>
                  </a:extLst>
                </a:gridCol>
                <a:gridCol w="709445">
                  <a:extLst>
                    <a:ext uri="{9D8B030D-6E8A-4147-A177-3AD203B41FA5}">
                      <a16:colId xmlns:a16="http://schemas.microsoft.com/office/drawing/2014/main" val="701971854"/>
                    </a:ext>
                  </a:extLst>
                </a:gridCol>
                <a:gridCol w="862247">
                  <a:extLst>
                    <a:ext uri="{9D8B030D-6E8A-4147-A177-3AD203B41FA5}">
                      <a16:colId xmlns:a16="http://schemas.microsoft.com/office/drawing/2014/main" val="3060242337"/>
                    </a:ext>
                  </a:extLst>
                </a:gridCol>
                <a:gridCol w="592994">
                  <a:extLst>
                    <a:ext uri="{9D8B030D-6E8A-4147-A177-3AD203B41FA5}">
                      <a16:colId xmlns:a16="http://schemas.microsoft.com/office/drawing/2014/main" val="3098144057"/>
                    </a:ext>
                  </a:extLst>
                </a:gridCol>
              </a:tblGrid>
              <a:tr h="80764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冷凍冷藏系統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規格說明</a:t>
                      </a: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公升數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(L)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額定消耗電功率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(kW)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負載率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耗電量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extLst>
                  <a:ext uri="{0D108BD9-81ED-4DB2-BD59-A6C34878D82A}">
                    <a16:rowId xmlns:a16="http://schemas.microsoft.com/office/drawing/2014/main" val="363113272"/>
                  </a:ext>
                </a:extLst>
              </a:tr>
              <a:tr h="59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改善前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marL="26416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extLst>
                  <a:ext uri="{0D108BD9-81ED-4DB2-BD59-A6C34878D82A}">
                    <a16:rowId xmlns:a16="http://schemas.microsoft.com/office/drawing/2014/main" val="2972897068"/>
                  </a:ext>
                </a:extLst>
              </a:tr>
              <a:tr h="59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改善後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marL="26416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extLst>
                  <a:ext uri="{0D108BD9-81ED-4DB2-BD59-A6C34878D82A}">
                    <a16:rowId xmlns:a16="http://schemas.microsoft.com/office/drawing/2014/main" val="450653706"/>
                  </a:ext>
                </a:extLst>
              </a:tr>
              <a:tr h="2649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rowSpan="9" gridSpan="5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41398" marR="41398" marT="0" marB="0" anchor="ctr"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319334"/>
                  </a:ext>
                </a:extLst>
              </a:tr>
              <a:tr h="359819">
                <a:tc gridSpan="2">
                  <a:txBody>
                    <a:bodyPr/>
                    <a:lstStyle/>
                    <a:p>
                      <a:pPr algn="l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改善前總耗電量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246613"/>
                  </a:ext>
                </a:extLst>
              </a:tr>
              <a:tr h="264927">
                <a:tc gridSpan="2">
                  <a:txBody>
                    <a:bodyPr/>
                    <a:lstStyle/>
                    <a:p>
                      <a:pPr algn="l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改善後總耗電量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48437"/>
                  </a:ext>
                </a:extLst>
              </a:tr>
              <a:tr h="264927">
                <a:tc gridSpan="2">
                  <a:txBody>
                    <a:bodyPr/>
                    <a:lstStyle/>
                    <a:p>
                      <a:pPr algn="l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總節電量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345416"/>
                  </a:ext>
                </a:extLst>
              </a:tr>
              <a:tr h="264927">
                <a:tc gridSpan="2">
                  <a:txBody>
                    <a:bodyPr/>
                    <a:lstStyle/>
                    <a:p>
                      <a:pPr algn="l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總節能率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49533"/>
                  </a:ext>
                </a:extLst>
              </a:tr>
              <a:tr h="264927">
                <a:tc gridSpan="2">
                  <a:txBody>
                    <a:bodyPr/>
                    <a:lstStyle/>
                    <a:p>
                      <a:pPr algn="l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全年平均電費單價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452560"/>
                  </a:ext>
                </a:extLst>
              </a:tr>
              <a:tr h="264927">
                <a:tc gridSpan="2">
                  <a:txBody>
                    <a:bodyPr/>
                    <a:lstStyle/>
                    <a:p>
                      <a:pPr algn="l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總節省電費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366473"/>
                  </a:ext>
                </a:extLst>
              </a:tr>
              <a:tr h="264927">
                <a:tc gridSpan="2">
                  <a:txBody>
                    <a:bodyPr/>
                    <a:lstStyle/>
                    <a:p>
                      <a:pPr algn="l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總投資金額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/>
                    </a:p>
                  </a:txBody>
                  <a:tcPr marL="41398" marR="41398" marT="0" marB="0" anchor="ctr"/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617847"/>
                  </a:ext>
                </a:extLst>
              </a:tr>
              <a:tr h="264927">
                <a:tc gridSpan="2">
                  <a:txBody>
                    <a:bodyPr/>
                    <a:lstStyle/>
                    <a:p>
                      <a:pPr algn="l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回收年限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1398" marR="413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dirty="0"/>
                    </a:p>
                  </a:txBody>
                  <a:tcPr marL="41398" marR="413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dirty="0"/>
                    </a:p>
                  </a:txBody>
                  <a:tcPr marL="41398" marR="41398" marT="0" marB="0" anchor="ctr"/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084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090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34CF9-6AE7-4107-9AC7-7C7DF5E7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58" y="-213746"/>
            <a:ext cx="78867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zh-TW" altLang="en-US" sz="40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貳、規劃改善措施及預期效益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330D81-6240-460D-891B-E377E18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3" y="659210"/>
            <a:ext cx="8381999" cy="5539579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一、規劃改善措施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0ECDA-6214-427C-945A-AA448CD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72249"/>
            <a:ext cx="2057400" cy="273844"/>
          </a:xfrm>
        </p:spPr>
        <p:txBody>
          <a:bodyPr/>
          <a:lstStyle/>
          <a:p>
            <a:fld id="{5FE23425-313B-44FE-B1A7-A7BA7BA3F1AD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ADDEF0-DE27-4A65-B132-342F450C6855}"/>
              </a:ext>
            </a:extLst>
          </p:cNvPr>
          <p:cNvSpPr/>
          <p:nvPr/>
        </p:nvSpPr>
        <p:spPr>
          <a:xfrm>
            <a:off x="146953" y="1284312"/>
            <a:ext cx="4666662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冷凍冷藏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系統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無則免填，並請自行刪除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B3CB11-5971-455E-8728-8BB145B28CC8}"/>
              </a:ext>
            </a:extLst>
          </p:cNvPr>
          <p:cNvSpPr/>
          <p:nvPr/>
        </p:nvSpPr>
        <p:spPr>
          <a:xfrm>
            <a:off x="247408" y="1706495"/>
            <a:ext cx="1997663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400"/>
              </a:lnSpc>
              <a:spcBef>
                <a:spcPts val="250"/>
              </a:spcBef>
              <a:spcAft>
                <a:spcPts val="600"/>
              </a:spcAft>
              <a:buSzPts val="1400"/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改善前設備照片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5B8ABA34-731E-4029-BB84-7B626426C594}"/>
              </a:ext>
            </a:extLst>
          </p:cNvPr>
          <p:cNvGraphicFramePr>
            <a:graphicFrameLocks noGrp="1"/>
          </p:cNvGraphicFramePr>
          <p:nvPr/>
        </p:nvGraphicFramePr>
        <p:xfrm>
          <a:off x="247407" y="2128678"/>
          <a:ext cx="8493822" cy="44513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6911">
                  <a:extLst>
                    <a:ext uri="{9D8B030D-6E8A-4147-A177-3AD203B41FA5}">
                      <a16:colId xmlns:a16="http://schemas.microsoft.com/office/drawing/2014/main" val="2337558099"/>
                    </a:ext>
                  </a:extLst>
                </a:gridCol>
                <a:gridCol w="4246911">
                  <a:extLst>
                    <a:ext uri="{9D8B030D-6E8A-4147-A177-3AD203B41FA5}">
                      <a16:colId xmlns:a16="http://schemas.microsoft.com/office/drawing/2014/main" val="60940074"/>
                    </a:ext>
                  </a:extLst>
                </a:gridCol>
              </a:tblGrid>
              <a:tr h="861413">
                <a:tc gridSpan="2">
                  <a:txBody>
                    <a:bodyPr/>
                    <a:lstStyle/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設備名稱：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拍攝日期：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3180" algn="just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拍攝區域：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97143"/>
                  </a:ext>
                </a:extLst>
              </a:tr>
              <a:tr h="358922"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近照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遠照</a:t>
                      </a:r>
                      <a:endParaRPr lang="zh-TW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9215279"/>
                  </a:ext>
                </a:extLst>
              </a:tr>
              <a:tr h="3231047"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請附彩色清晰圖片，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水平與垂直解析度達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300DPI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請附彩色清晰圖片，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水平與垂直解析度達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300DPI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22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19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1349</Words>
  <Application>Microsoft Office PowerPoint</Application>
  <PresentationFormat>如螢幕大小 (4:3)</PresentationFormat>
  <Paragraphs>362</Paragraphs>
  <Slides>15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Microsoft JhengHei</vt:lpstr>
      <vt:lpstr>Microsoft JhengHei</vt:lpstr>
      <vt:lpstr>新細明體</vt:lpstr>
      <vt:lpstr>Arial</vt:lpstr>
      <vt:lpstr>Calibri</vt:lpstr>
      <vt:lpstr>Calibri Light</vt:lpstr>
      <vt:lpstr>Times New Roman</vt:lpstr>
      <vt:lpstr>Office 佈景主題</vt:lpstr>
      <vt:lpstr>經濟部108年度  ｢商業服務業動能推升計畫｣  ｢商業服務業溫室氣體減量示範輔導｣ 改善規劃簡報</vt:lpstr>
      <vt:lpstr>簡報大綱</vt:lpstr>
      <vt:lpstr>壹、單位簡介</vt:lpstr>
      <vt:lpstr>貳、規劃改善措施及預期效益</vt:lpstr>
      <vt:lpstr>貳、規劃改善措施及預期效益</vt:lpstr>
      <vt:lpstr>貳、規劃改善措施及預期效益</vt:lpstr>
      <vt:lpstr>貳、規劃改善措施及預期效益</vt:lpstr>
      <vt:lpstr>貳、規劃改善措施及預期效益</vt:lpstr>
      <vt:lpstr>貳、規劃改善措施及預期效益</vt:lpstr>
      <vt:lpstr>貳、規劃改善措施及預期效益</vt:lpstr>
      <vt:lpstr>貳、規劃改善措施及預期效益</vt:lpstr>
      <vt:lpstr>貳、規劃改善措施及預期效益</vt:lpstr>
      <vt:lpstr>參、人力規劃及預算表</vt:lpstr>
      <vt:lpstr>參、人力規劃及預算表</vt:lpstr>
      <vt:lpstr>參、人力規劃及預算表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經濟部108年度  ｢商業服務業動能推升計畫｣  ｢商業服務業溫室氣體減量示範輔導｣ 改善規劃簡報</dc:title>
  <dc:creator>林嘉儀 商研院</dc:creator>
  <cp:lastModifiedBy>江艾恩 商研院</cp:lastModifiedBy>
  <cp:revision>22</cp:revision>
  <dcterms:created xsi:type="dcterms:W3CDTF">2019-02-23T01:02:04Z</dcterms:created>
  <dcterms:modified xsi:type="dcterms:W3CDTF">2019-04-01T06:53:45Z</dcterms:modified>
</cp:coreProperties>
</file>