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732" r:id="rId2"/>
    <p:sldId id="319" r:id="rId3"/>
    <p:sldId id="481" r:id="rId4"/>
    <p:sldId id="519" r:id="rId5"/>
    <p:sldId id="526" r:id="rId6"/>
    <p:sldId id="527" r:id="rId7"/>
    <p:sldId id="528" r:id="rId8"/>
    <p:sldId id="529" r:id="rId9"/>
    <p:sldId id="531" r:id="rId10"/>
    <p:sldId id="532" r:id="rId11"/>
    <p:sldId id="709" r:id="rId12"/>
    <p:sldId id="710" r:id="rId13"/>
    <p:sldId id="711" r:id="rId14"/>
    <p:sldId id="713" r:id="rId15"/>
    <p:sldId id="712" r:id="rId16"/>
    <p:sldId id="714" r:id="rId17"/>
    <p:sldId id="715" r:id="rId18"/>
    <p:sldId id="731" r:id="rId19"/>
    <p:sldId id="716" r:id="rId20"/>
    <p:sldId id="717" r:id="rId21"/>
    <p:sldId id="718" r:id="rId22"/>
    <p:sldId id="724" r:id="rId23"/>
    <p:sldId id="530" r:id="rId24"/>
    <p:sldId id="719" r:id="rId25"/>
    <p:sldId id="720" r:id="rId26"/>
    <p:sldId id="721" r:id="rId27"/>
    <p:sldId id="722" r:id="rId28"/>
    <p:sldId id="729" r:id="rId29"/>
    <p:sldId id="723" r:id="rId30"/>
    <p:sldId id="725" r:id="rId31"/>
    <p:sldId id="726" r:id="rId32"/>
    <p:sldId id="727" r:id="rId33"/>
    <p:sldId id="728" r:id="rId34"/>
    <p:sldId id="480" r:id="rId35"/>
  </p:sldIdLst>
  <p:sldSz cx="9144000" cy="6858000" type="screen4x3"/>
  <p:notesSz cx="6797675" cy="99282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45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傅中原 商研院" initials="傅中原" lastIdx="1" clrIdx="0">
    <p:extLst>
      <p:ext uri="{19B8F6BF-5375-455C-9EA6-DF929625EA0E}">
        <p15:presenceInfo xmlns:p15="http://schemas.microsoft.com/office/powerpoint/2012/main" userId="S::105030@cdri.org.tw::35e4ef95-ca1d-43ec-a595-266823afcf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DAF"/>
    <a:srgbClr val="EC6760"/>
    <a:srgbClr val="009999"/>
    <a:srgbClr val="C0504D"/>
    <a:srgbClr val="006666"/>
    <a:srgbClr val="FF7C80"/>
    <a:srgbClr val="FF0066"/>
    <a:srgbClr val="FF5050"/>
    <a:srgbClr val="FF338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E3FDE45-AF77-4B5C-9715-49D594BDF05E}" styleName="淺色樣式 1 - 輔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79" autoAdjust="0"/>
    <p:restoredTop sz="94280" autoAdjust="0"/>
  </p:normalViewPr>
  <p:slideViewPr>
    <p:cSldViewPr showGuides="1">
      <p:cViewPr varScale="1">
        <p:scale>
          <a:sx n="60" d="100"/>
          <a:sy n="60" d="100"/>
        </p:scale>
        <p:origin x="1324" y="36"/>
      </p:cViewPr>
      <p:guideLst>
        <p:guide orient="horz" pos="981"/>
        <p:guide pos="4513"/>
      </p:guideLst>
    </p:cSldViewPr>
  </p:slideViewPr>
  <p:notesTextViewPr>
    <p:cViewPr>
      <p:scale>
        <a:sx n="1" d="1"/>
        <a:sy n="1" d="1"/>
      </p:scale>
      <p:origin x="0" y="0"/>
    </p:cViewPr>
  </p:notesTextViewPr>
  <p:sorterViewPr>
    <p:cViewPr>
      <p:scale>
        <a:sx n="110" d="100"/>
        <a:sy n="110" d="100"/>
      </p:scale>
      <p:origin x="0" y="-7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0"/>
            <a:ext cx="2946247" cy="498408"/>
          </a:xfrm>
          <a:prstGeom prst="rect">
            <a:avLst/>
          </a:prstGeom>
        </p:spPr>
        <p:txBody>
          <a:bodyPr vert="horz" lIns="92106" tIns="46053" rIns="92106" bIns="46053" rtlCol="0"/>
          <a:lstStyle>
            <a:lvl1pPr algn="l">
              <a:defRPr sz="1200"/>
            </a:lvl1pPr>
          </a:lstStyle>
          <a:p>
            <a:endParaRPr lang="zh-TW" altLang="en-US"/>
          </a:p>
        </p:txBody>
      </p:sp>
      <p:sp>
        <p:nvSpPr>
          <p:cNvPr id="3" name="日期版面配置區 2"/>
          <p:cNvSpPr>
            <a:spLocks noGrp="1"/>
          </p:cNvSpPr>
          <p:nvPr>
            <p:ph type="dt" sz="quarter" idx="1"/>
          </p:nvPr>
        </p:nvSpPr>
        <p:spPr>
          <a:xfrm>
            <a:off x="3849826" y="0"/>
            <a:ext cx="2946246" cy="498408"/>
          </a:xfrm>
          <a:prstGeom prst="rect">
            <a:avLst/>
          </a:prstGeom>
        </p:spPr>
        <p:txBody>
          <a:bodyPr vert="horz" lIns="92106" tIns="46053" rIns="92106" bIns="46053" rtlCol="0"/>
          <a:lstStyle>
            <a:lvl1pPr algn="r">
              <a:defRPr sz="1200"/>
            </a:lvl1pPr>
          </a:lstStyle>
          <a:p>
            <a:fld id="{961F16E0-1077-4B8C-BA7D-C14F110AB63C}" type="datetimeFigureOut">
              <a:rPr lang="zh-TW" altLang="en-US" smtClean="0"/>
              <a:pPr/>
              <a:t>2019/4/11</a:t>
            </a:fld>
            <a:endParaRPr lang="zh-TW" altLang="en-US"/>
          </a:p>
        </p:txBody>
      </p:sp>
      <p:sp>
        <p:nvSpPr>
          <p:cNvPr id="4" name="頁尾版面配置區 3"/>
          <p:cNvSpPr>
            <a:spLocks noGrp="1"/>
          </p:cNvSpPr>
          <p:nvPr>
            <p:ph type="ftr" sz="quarter" idx="2"/>
          </p:nvPr>
        </p:nvSpPr>
        <p:spPr>
          <a:xfrm>
            <a:off x="4" y="9429817"/>
            <a:ext cx="2946247" cy="498408"/>
          </a:xfrm>
          <a:prstGeom prst="rect">
            <a:avLst/>
          </a:prstGeom>
        </p:spPr>
        <p:txBody>
          <a:bodyPr vert="horz" lIns="92106" tIns="46053" rIns="92106" bIns="46053"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826" y="9429817"/>
            <a:ext cx="2946246" cy="498408"/>
          </a:xfrm>
          <a:prstGeom prst="rect">
            <a:avLst/>
          </a:prstGeom>
        </p:spPr>
        <p:txBody>
          <a:bodyPr vert="horz" lIns="92106" tIns="46053" rIns="92106" bIns="46053" rtlCol="0" anchor="b"/>
          <a:lstStyle>
            <a:lvl1pPr algn="r">
              <a:defRPr sz="1200"/>
            </a:lvl1pPr>
          </a:lstStyle>
          <a:p>
            <a:fld id="{52E029F7-74EF-45D3-BA52-EA422F4E375C}" type="slidenum">
              <a:rPr lang="zh-TW" altLang="en-US" smtClean="0"/>
              <a:pPr/>
              <a:t>‹#›</a:t>
            </a:fld>
            <a:endParaRPr lang="zh-TW" altLang="en-US"/>
          </a:p>
        </p:txBody>
      </p:sp>
    </p:spTree>
    <p:extLst>
      <p:ext uri="{BB962C8B-B14F-4D97-AF65-F5344CB8AC3E}">
        <p14:creationId xmlns:p14="http://schemas.microsoft.com/office/powerpoint/2010/main" val="3030681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5" y="0"/>
            <a:ext cx="2945659" cy="498136"/>
          </a:xfrm>
          <a:prstGeom prst="rect">
            <a:avLst/>
          </a:prstGeom>
        </p:spPr>
        <p:txBody>
          <a:bodyPr vert="horz" lIns="92106" tIns="46053" rIns="92106" bIns="46053" rtlCol="0"/>
          <a:lstStyle>
            <a:lvl1pPr algn="l">
              <a:defRPr sz="1200"/>
            </a:lvl1pPr>
          </a:lstStyle>
          <a:p>
            <a:endParaRPr lang="zh-TW" altLang="en-US"/>
          </a:p>
        </p:txBody>
      </p:sp>
      <p:sp>
        <p:nvSpPr>
          <p:cNvPr id="3" name="日期版面配置區 2"/>
          <p:cNvSpPr>
            <a:spLocks noGrp="1"/>
          </p:cNvSpPr>
          <p:nvPr>
            <p:ph type="dt" idx="1"/>
          </p:nvPr>
        </p:nvSpPr>
        <p:spPr>
          <a:xfrm>
            <a:off x="3850446" y="0"/>
            <a:ext cx="2945659" cy="498136"/>
          </a:xfrm>
          <a:prstGeom prst="rect">
            <a:avLst/>
          </a:prstGeom>
        </p:spPr>
        <p:txBody>
          <a:bodyPr vert="horz" lIns="92106" tIns="46053" rIns="92106" bIns="46053" rtlCol="0"/>
          <a:lstStyle>
            <a:lvl1pPr algn="r">
              <a:defRPr sz="1200"/>
            </a:lvl1pPr>
          </a:lstStyle>
          <a:p>
            <a:fld id="{23688605-0101-4D1F-AECC-9FE2C3FE1D58}" type="datetimeFigureOut">
              <a:rPr lang="zh-TW" altLang="en-US" smtClean="0"/>
              <a:pPr/>
              <a:t>2019/4/11</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2106" tIns="46053" rIns="92106" bIns="46053" rtlCol="0" anchor="ctr"/>
          <a:lstStyle/>
          <a:p>
            <a:endParaRPr lang="zh-TW" altLang="en-US"/>
          </a:p>
        </p:txBody>
      </p:sp>
      <p:sp>
        <p:nvSpPr>
          <p:cNvPr id="5" name="備忘稿版面配置區 4"/>
          <p:cNvSpPr>
            <a:spLocks noGrp="1"/>
          </p:cNvSpPr>
          <p:nvPr>
            <p:ph type="body" sz="quarter" idx="3"/>
          </p:nvPr>
        </p:nvSpPr>
        <p:spPr>
          <a:xfrm>
            <a:off x="679768" y="4777961"/>
            <a:ext cx="5438140" cy="3909239"/>
          </a:xfrm>
          <a:prstGeom prst="rect">
            <a:avLst/>
          </a:prstGeom>
        </p:spPr>
        <p:txBody>
          <a:bodyPr vert="horz" lIns="92106" tIns="46053" rIns="92106" bIns="46053"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5" y="9430093"/>
            <a:ext cx="2945659" cy="498135"/>
          </a:xfrm>
          <a:prstGeom prst="rect">
            <a:avLst/>
          </a:prstGeom>
        </p:spPr>
        <p:txBody>
          <a:bodyPr vert="horz" lIns="92106" tIns="46053" rIns="92106" bIns="46053"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6" y="9430093"/>
            <a:ext cx="2945659" cy="498135"/>
          </a:xfrm>
          <a:prstGeom prst="rect">
            <a:avLst/>
          </a:prstGeom>
        </p:spPr>
        <p:txBody>
          <a:bodyPr vert="horz" lIns="92106" tIns="46053" rIns="92106" bIns="46053" rtlCol="0" anchor="b"/>
          <a:lstStyle>
            <a:lvl1pPr algn="r">
              <a:defRPr sz="1200"/>
            </a:lvl1pPr>
          </a:lstStyle>
          <a:p>
            <a:fld id="{625798D0-E005-4CB7-A187-2593445D3D36}" type="slidenum">
              <a:rPr lang="zh-TW" altLang="en-US" smtClean="0"/>
              <a:pPr/>
              <a:t>‹#›</a:t>
            </a:fld>
            <a:endParaRPr lang="zh-TW" altLang="en-US"/>
          </a:p>
        </p:txBody>
      </p:sp>
    </p:spTree>
    <p:extLst>
      <p:ext uri="{BB962C8B-B14F-4D97-AF65-F5344CB8AC3E}">
        <p14:creationId xmlns:p14="http://schemas.microsoft.com/office/powerpoint/2010/main" val="3531765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BACF97-7CD2-4F90-995A-E3300B653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C7EB3246-A51C-4E0F-A4DE-2615FABEF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3340844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BACF97-7CD2-4F90-995A-E3300B653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Rectangle 3">
            <a:extLst>
              <a:ext uri="{FF2B5EF4-FFF2-40B4-BE49-F238E27FC236}">
                <a16:creationId xmlns:a16="http://schemas.microsoft.com/office/drawing/2014/main" id="{C7EB3246-A51C-4E0F-A4DE-2615FABEF7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a:p>
        </p:txBody>
      </p:sp>
    </p:spTree>
    <p:extLst>
      <p:ext uri="{BB962C8B-B14F-4D97-AF65-F5344CB8AC3E}">
        <p14:creationId xmlns:p14="http://schemas.microsoft.com/office/powerpoint/2010/main" val="1335453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625798D0-E005-4CB7-A187-2593445D3D36}" type="slidenum">
              <a:rPr lang="zh-TW" altLang="en-US" smtClean="0"/>
              <a:pPr/>
              <a:t>11</a:t>
            </a:fld>
            <a:endParaRPr lang="zh-TW" altLang="en-US"/>
          </a:p>
        </p:txBody>
      </p:sp>
    </p:spTree>
    <p:extLst>
      <p:ext uri="{BB962C8B-B14F-4D97-AF65-F5344CB8AC3E}">
        <p14:creationId xmlns:p14="http://schemas.microsoft.com/office/powerpoint/2010/main" val="1233566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grpSp>
        <p:nvGrpSpPr>
          <p:cNvPr id="14" name="群組 13">
            <a:extLst>
              <a:ext uri="{FF2B5EF4-FFF2-40B4-BE49-F238E27FC236}">
                <a16:creationId xmlns:a16="http://schemas.microsoft.com/office/drawing/2014/main" id="{6DED3C09-3E1E-4712-87EE-DDDE737819D8}"/>
              </a:ext>
            </a:extLst>
          </p:cNvPr>
          <p:cNvGrpSpPr/>
          <p:nvPr userDrawn="1"/>
        </p:nvGrpSpPr>
        <p:grpSpPr>
          <a:xfrm>
            <a:off x="-2874" y="31211"/>
            <a:ext cx="9143999" cy="6826789"/>
            <a:chOff x="1" y="31211"/>
            <a:chExt cx="9143999" cy="6826789"/>
          </a:xfrm>
        </p:grpSpPr>
        <p:pic>
          <p:nvPicPr>
            <p:cNvPr id="15" name="圖片 14">
              <a:extLst>
                <a:ext uri="{FF2B5EF4-FFF2-40B4-BE49-F238E27FC236}">
                  <a16:creationId xmlns:a16="http://schemas.microsoft.com/office/drawing/2014/main" id="{6D7386FF-76F0-4C16-AB4A-1CF938E4903D}"/>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6" name="圖片 15">
              <a:extLst>
                <a:ext uri="{FF2B5EF4-FFF2-40B4-BE49-F238E27FC236}">
                  <a16:creationId xmlns:a16="http://schemas.microsoft.com/office/drawing/2014/main" id="{E290DB6B-61DC-4D81-B5C0-53031A145E2B}"/>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17" name="圖片 16">
              <a:extLst>
                <a:ext uri="{FF2B5EF4-FFF2-40B4-BE49-F238E27FC236}">
                  <a16:creationId xmlns:a16="http://schemas.microsoft.com/office/drawing/2014/main" id="{B9D09C9D-E230-43CA-9C29-4B7F7A08C434}"/>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18" name="圖片 17">
              <a:extLst>
                <a:ext uri="{FF2B5EF4-FFF2-40B4-BE49-F238E27FC236}">
                  <a16:creationId xmlns:a16="http://schemas.microsoft.com/office/drawing/2014/main" id="{040BF46F-884B-4FD6-950D-A7171969CBE4}"/>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19" name="圖片 18">
              <a:extLst>
                <a:ext uri="{FF2B5EF4-FFF2-40B4-BE49-F238E27FC236}">
                  <a16:creationId xmlns:a16="http://schemas.microsoft.com/office/drawing/2014/main" id="{1638E523-1EB2-42F2-A813-BEDD24650B48}"/>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0" name="圖片 19">
              <a:extLst>
                <a:ext uri="{FF2B5EF4-FFF2-40B4-BE49-F238E27FC236}">
                  <a16:creationId xmlns:a16="http://schemas.microsoft.com/office/drawing/2014/main" id="{CAC0C3F0-2E79-4027-9519-496769673A05}"/>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標題 1"/>
          <p:cNvSpPr>
            <a:spLocks noGrp="1"/>
          </p:cNvSpPr>
          <p:nvPr>
            <p:ph type="ctrTitle"/>
          </p:nvPr>
        </p:nvSpPr>
        <p:spPr>
          <a:xfrm>
            <a:off x="1907704" y="2492896"/>
            <a:ext cx="705232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5220072" y="3933056"/>
            <a:ext cx="3632448" cy="108012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8" name="投影片編號版面配置區 4"/>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2" name="圖片 11">
            <a:extLst>
              <a:ext uri="{FF2B5EF4-FFF2-40B4-BE49-F238E27FC236}">
                <a16:creationId xmlns:a16="http://schemas.microsoft.com/office/drawing/2014/main" id="{CC76C7F2-A117-4D60-8423-FAB13C69CC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98723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AC863462-3BF9-457E-B5B8-46860FE5A950}"/>
              </a:ext>
            </a:extLst>
          </p:cNvPr>
          <p:cNvGrpSpPr/>
          <p:nvPr userDrawn="1"/>
        </p:nvGrpSpPr>
        <p:grpSpPr>
          <a:xfrm>
            <a:off x="1" y="31211"/>
            <a:ext cx="9143999" cy="6826789"/>
            <a:chOff x="1" y="31211"/>
            <a:chExt cx="9143999" cy="6826789"/>
          </a:xfrm>
        </p:grpSpPr>
        <p:pic>
          <p:nvPicPr>
            <p:cNvPr id="17" name="圖片 16">
              <a:extLst>
                <a:ext uri="{FF2B5EF4-FFF2-40B4-BE49-F238E27FC236}">
                  <a16:creationId xmlns:a16="http://schemas.microsoft.com/office/drawing/2014/main" id="{D7131C24-BE56-4786-B491-78ABC8124910}"/>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8" name="圖片 17">
              <a:extLst>
                <a:ext uri="{FF2B5EF4-FFF2-40B4-BE49-F238E27FC236}">
                  <a16:creationId xmlns:a16="http://schemas.microsoft.com/office/drawing/2014/main" id="{56CFBB75-B3A9-4818-93AD-B03D7CB207CF}"/>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19" name="圖片 18">
              <a:extLst>
                <a:ext uri="{FF2B5EF4-FFF2-40B4-BE49-F238E27FC236}">
                  <a16:creationId xmlns:a16="http://schemas.microsoft.com/office/drawing/2014/main" id="{42D3EE4D-55F0-45EB-A5D3-CA5C39C8C486}"/>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20" name="圖片 19">
              <a:extLst>
                <a:ext uri="{FF2B5EF4-FFF2-40B4-BE49-F238E27FC236}">
                  <a16:creationId xmlns:a16="http://schemas.microsoft.com/office/drawing/2014/main" id="{C83AB601-7730-4BED-A73A-EE03C16D88BF}"/>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21" name="圖片 20">
              <a:extLst>
                <a:ext uri="{FF2B5EF4-FFF2-40B4-BE49-F238E27FC236}">
                  <a16:creationId xmlns:a16="http://schemas.microsoft.com/office/drawing/2014/main" id="{7848436A-17EE-4CA9-A906-BAB635DE1F07}"/>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2" name="圖片 21">
              <a:extLst>
                <a:ext uri="{FF2B5EF4-FFF2-40B4-BE49-F238E27FC236}">
                  <a16:creationId xmlns:a16="http://schemas.microsoft.com/office/drawing/2014/main" id="{A29EEE0D-FC5D-40F1-BE8B-97973BDB1084}"/>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投影片編號版面配置區 4">
            <a:extLst>
              <a:ext uri="{FF2B5EF4-FFF2-40B4-BE49-F238E27FC236}">
                <a16:creationId xmlns:a16="http://schemas.microsoft.com/office/drawing/2014/main" id="{CBB5D986-71EC-44BD-BFAD-3F767D1A0E48}"/>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2" name="圖片 11">
            <a:extLst>
              <a:ext uri="{FF2B5EF4-FFF2-40B4-BE49-F238E27FC236}">
                <a16:creationId xmlns:a16="http://schemas.microsoft.com/office/drawing/2014/main" id="{F4404124-83FD-4E06-AA65-4FBC64BFDE8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8703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grpSp>
        <p:nvGrpSpPr>
          <p:cNvPr id="16" name="群組 15">
            <a:extLst>
              <a:ext uri="{FF2B5EF4-FFF2-40B4-BE49-F238E27FC236}">
                <a16:creationId xmlns:a16="http://schemas.microsoft.com/office/drawing/2014/main" id="{BCEBF0A3-B7C7-4275-81B8-7F385FEB2467}"/>
              </a:ext>
            </a:extLst>
          </p:cNvPr>
          <p:cNvGrpSpPr/>
          <p:nvPr userDrawn="1"/>
        </p:nvGrpSpPr>
        <p:grpSpPr>
          <a:xfrm>
            <a:off x="1" y="31211"/>
            <a:ext cx="9143999" cy="6826789"/>
            <a:chOff x="1" y="31211"/>
            <a:chExt cx="9143999" cy="6826789"/>
          </a:xfrm>
        </p:grpSpPr>
        <p:pic>
          <p:nvPicPr>
            <p:cNvPr id="17" name="圖片 16">
              <a:extLst>
                <a:ext uri="{FF2B5EF4-FFF2-40B4-BE49-F238E27FC236}">
                  <a16:creationId xmlns:a16="http://schemas.microsoft.com/office/drawing/2014/main" id="{896DBD25-6674-46FF-A771-65D645714D92}"/>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8" name="圖片 17">
              <a:extLst>
                <a:ext uri="{FF2B5EF4-FFF2-40B4-BE49-F238E27FC236}">
                  <a16:creationId xmlns:a16="http://schemas.microsoft.com/office/drawing/2014/main" id="{1121AC0C-A047-4684-824C-1D9FF77450EB}"/>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19" name="圖片 18">
              <a:extLst>
                <a:ext uri="{FF2B5EF4-FFF2-40B4-BE49-F238E27FC236}">
                  <a16:creationId xmlns:a16="http://schemas.microsoft.com/office/drawing/2014/main" id="{9944205C-2C7C-4515-A307-692589E6E24E}"/>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20" name="圖片 19">
              <a:extLst>
                <a:ext uri="{FF2B5EF4-FFF2-40B4-BE49-F238E27FC236}">
                  <a16:creationId xmlns:a16="http://schemas.microsoft.com/office/drawing/2014/main" id="{3AA53AE9-2E99-45B6-94B1-11DC363B2EC0}"/>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21" name="圖片 20">
              <a:extLst>
                <a:ext uri="{FF2B5EF4-FFF2-40B4-BE49-F238E27FC236}">
                  <a16:creationId xmlns:a16="http://schemas.microsoft.com/office/drawing/2014/main" id="{846890C8-3EA0-441A-A000-C7A4CFA713BB}"/>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2" name="圖片 21">
              <a:extLst>
                <a:ext uri="{FF2B5EF4-FFF2-40B4-BE49-F238E27FC236}">
                  <a16:creationId xmlns:a16="http://schemas.microsoft.com/office/drawing/2014/main" id="{1A1AE4EB-32FC-4257-AC1E-F7F3A08C28C7}"/>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投影片編號版面配置區 4">
            <a:extLst>
              <a:ext uri="{FF2B5EF4-FFF2-40B4-BE49-F238E27FC236}">
                <a16:creationId xmlns:a16="http://schemas.microsoft.com/office/drawing/2014/main" id="{77C239B9-E4EA-4D98-87E5-ED4673B827E5}"/>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2" name="圖片 11">
            <a:extLst>
              <a:ext uri="{FF2B5EF4-FFF2-40B4-BE49-F238E27FC236}">
                <a16:creationId xmlns:a16="http://schemas.microsoft.com/office/drawing/2014/main" id="{CFC725AB-CBC0-44B3-8C3B-CB23317992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2096384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Pr>
        <a:gradFill>
          <a:gsLst>
            <a:gs pos="100000">
              <a:schemeClr val="bg1">
                <a:lumMod val="75000"/>
              </a:schemeClr>
            </a:gs>
            <a:gs pos="83000">
              <a:schemeClr val="bg1"/>
            </a:gs>
            <a:gs pos="83000">
              <a:schemeClr val="bg1">
                <a:lumMod val="85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lvl1pPr algn="l">
              <a:defRPr sz="4000">
                <a:solidFill>
                  <a:schemeClr val="tx1">
                    <a:lumMod val="65000"/>
                    <a:lumOff val="35000"/>
                  </a:schemeClr>
                </a:solidFill>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335887-19A7-423C-B407-C3D87EB0BC9C}" type="slidenum">
              <a:rPr lang="en-US" smtClean="0"/>
              <a:t>‹#›</a:t>
            </a:fld>
            <a:endParaRPr lang="en-US"/>
          </a:p>
        </p:txBody>
      </p:sp>
      <p:pic>
        <p:nvPicPr>
          <p:cNvPr id="6" name="圖片 5">
            <a:extLst>
              <a:ext uri="{FF2B5EF4-FFF2-40B4-BE49-F238E27FC236}">
                <a16:creationId xmlns:a16="http://schemas.microsoft.com/office/drawing/2014/main" id="{2A37F7C9-143D-47D2-9E0B-72B821C7D16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13254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22" name="群組 21">
            <a:extLst>
              <a:ext uri="{FF2B5EF4-FFF2-40B4-BE49-F238E27FC236}">
                <a16:creationId xmlns:a16="http://schemas.microsoft.com/office/drawing/2014/main" id="{E5A99D39-81BB-4C71-B6E3-179D5585F4A6}"/>
              </a:ext>
            </a:extLst>
          </p:cNvPr>
          <p:cNvGrpSpPr/>
          <p:nvPr userDrawn="1"/>
        </p:nvGrpSpPr>
        <p:grpSpPr>
          <a:xfrm>
            <a:off x="-16105" y="5709956"/>
            <a:ext cx="4168262" cy="1148044"/>
            <a:chOff x="-16105" y="5709956"/>
            <a:chExt cx="4168262" cy="1148044"/>
          </a:xfrm>
        </p:grpSpPr>
        <p:pic>
          <p:nvPicPr>
            <p:cNvPr id="21" name="圖片 20">
              <a:extLst>
                <a:ext uri="{FF2B5EF4-FFF2-40B4-BE49-F238E27FC236}">
                  <a16:creationId xmlns:a16="http://schemas.microsoft.com/office/drawing/2014/main" id="{73F5DEAE-3206-4C31-9B75-985E6C8FE920}"/>
                </a:ext>
              </a:extLst>
            </p:cNvPr>
            <p:cNvPicPr>
              <a:picLocks noChangeAspect="1"/>
            </p:cNvPicPr>
            <p:nvPr userDrawn="1"/>
          </p:nvPicPr>
          <p:blipFill>
            <a:blip r:embed="rId2"/>
            <a:stretch>
              <a:fillRect/>
            </a:stretch>
          </p:blipFill>
          <p:spPr>
            <a:xfrm rot="10800000">
              <a:off x="752693" y="6165599"/>
              <a:ext cx="3399464" cy="652329"/>
            </a:xfrm>
            <a:prstGeom prst="rect">
              <a:avLst/>
            </a:prstGeom>
          </p:spPr>
        </p:pic>
        <p:pic>
          <p:nvPicPr>
            <p:cNvPr id="18" name="圖片 17">
              <a:extLst>
                <a:ext uri="{FF2B5EF4-FFF2-40B4-BE49-F238E27FC236}">
                  <a16:creationId xmlns:a16="http://schemas.microsoft.com/office/drawing/2014/main" id="{D16CBDEB-E4B7-4807-BB17-FEC934CA673C}"/>
                </a:ext>
              </a:extLst>
            </p:cNvPr>
            <p:cNvPicPr>
              <a:picLocks noChangeAspect="1"/>
            </p:cNvPicPr>
            <p:nvPr userDrawn="1"/>
          </p:nvPicPr>
          <p:blipFill rotWithShape="1">
            <a:blip r:embed="rId3"/>
            <a:srcRect t="72800" r="86010" b="10460"/>
            <a:stretch/>
          </p:blipFill>
          <p:spPr>
            <a:xfrm>
              <a:off x="-16105" y="5709956"/>
              <a:ext cx="1150969" cy="1148044"/>
            </a:xfrm>
            <a:prstGeom prst="rect">
              <a:avLst/>
            </a:prstGeom>
          </p:spPr>
        </p:pic>
      </p:grpSp>
      <p:grpSp>
        <p:nvGrpSpPr>
          <p:cNvPr id="8" name="群組 7">
            <a:extLst>
              <a:ext uri="{FF2B5EF4-FFF2-40B4-BE49-F238E27FC236}">
                <a16:creationId xmlns:a16="http://schemas.microsoft.com/office/drawing/2014/main" id="{D1099CC0-A478-4ADE-AEB7-259B99BC0CDC}"/>
              </a:ext>
            </a:extLst>
          </p:cNvPr>
          <p:cNvGrpSpPr/>
          <p:nvPr userDrawn="1"/>
        </p:nvGrpSpPr>
        <p:grpSpPr>
          <a:xfrm>
            <a:off x="8364473" y="4077072"/>
            <a:ext cx="779526" cy="4029263"/>
            <a:chOff x="8364473" y="4080257"/>
            <a:chExt cx="779526" cy="4029263"/>
          </a:xfrm>
        </p:grpSpPr>
        <p:pic>
          <p:nvPicPr>
            <p:cNvPr id="16" name="圖片 15">
              <a:extLst>
                <a:ext uri="{FF2B5EF4-FFF2-40B4-BE49-F238E27FC236}">
                  <a16:creationId xmlns:a16="http://schemas.microsoft.com/office/drawing/2014/main" id="{CD005E47-B48F-4ED1-BE1A-DAB17532F2CB}"/>
                </a:ext>
              </a:extLst>
            </p:cNvPr>
            <p:cNvPicPr>
              <a:picLocks noChangeAspect="1"/>
            </p:cNvPicPr>
            <p:nvPr userDrawn="1"/>
          </p:nvPicPr>
          <p:blipFill>
            <a:blip r:embed="rId2"/>
            <a:stretch>
              <a:fillRect/>
            </a:stretch>
          </p:blipFill>
          <p:spPr>
            <a:xfrm rot="5400000">
              <a:off x="7239664" y="5205066"/>
              <a:ext cx="2901948" cy="652329"/>
            </a:xfrm>
            <a:prstGeom prst="rect">
              <a:avLst/>
            </a:prstGeom>
          </p:spPr>
        </p:pic>
        <p:pic>
          <p:nvPicPr>
            <p:cNvPr id="19" name="圖片 18">
              <a:extLst>
                <a:ext uri="{FF2B5EF4-FFF2-40B4-BE49-F238E27FC236}">
                  <a16:creationId xmlns:a16="http://schemas.microsoft.com/office/drawing/2014/main" id="{7F1A4566-0F93-479C-A72E-7696CE970B7D}"/>
                </a:ext>
              </a:extLst>
            </p:cNvPr>
            <p:cNvPicPr>
              <a:picLocks noChangeAspect="1"/>
            </p:cNvPicPr>
            <p:nvPr userDrawn="1"/>
          </p:nvPicPr>
          <p:blipFill rotWithShape="1">
            <a:blip r:embed="rId3"/>
            <a:srcRect l="90526" t="71234" b="4814"/>
            <a:stretch/>
          </p:blipFill>
          <p:spPr>
            <a:xfrm>
              <a:off x="8364473" y="6466900"/>
              <a:ext cx="779526" cy="1642620"/>
            </a:xfrm>
            <a:prstGeom prst="rect">
              <a:avLst/>
            </a:prstGeom>
          </p:spPr>
        </p:pic>
      </p:grpSp>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5" name="投影片編號版面配置區 4">
            <a:extLst>
              <a:ext uri="{FF2B5EF4-FFF2-40B4-BE49-F238E27FC236}">
                <a16:creationId xmlns:a16="http://schemas.microsoft.com/office/drawing/2014/main" id="{1EEE0129-4588-4682-AC2D-35F5952232C2}"/>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7" name="圖片 16">
            <a:extLst>
              <a:ext uri="{FF2B5EF4-FFF2-40B4-BE49-F238E27FC236}">
                <a16:creationId xmlns:a16="http://schemas.microsoft.com/office/drawing/2014/main" id="{94CF7D68-0A33-4289-A687-1524C47B9032}"/>
              </a:ext>
            </a:extLst>
          </p:cNvPr>
          <p:cNvPicPr>
            <a:picLocks noChangeAspect="1"/>
          </p:cNvPicPr>
          <p:nvPr userDrawn="1"/>
        </p:nvPicPr>
        <p:blipFill rotWithShape="1">
          <a:blip r:embed="rId3"/>
          <a:srcRect l="1" r="72881" b="70933"/>
          <a:stretch/>
        </p:blipFill>
        <p:spPr>
          <a:xfrm>
            <a:off x="0" y="-105313"/>
            <a:ext cx="1704587" cy="1522951"/>
          </a:xfrm>
          <a:prstGeom prst="rect">
            <a:avLst/>
          </a:prstGeom>
          <a:effectLst>
            <a:softEdge rad="31750"/>
          </a:effectLst>
        </p:spPr>
      </p:pic>
      <p:pic>
        <p:nvPicPr>
          <p:cNvPr id="20" name="圖片 19">
            <a:extLst>
              <a:ext uri="{FF2B5EF4-FFF2-40B4-BE49-F238E27FC236}">
                <a16:creationId xmlns:a16="http://schemas.microsoft.com/office/drawing/2014/main" id="{EE7C6CD9-3363-432D-8B05-A13F1DEE9D45}"/>
              </a:ext>
            </a:extLst>
          </p:cNvPr>
          <p:cNvPicPr>
            <a:picLocks noChangeAspect="1"/>
          </p:cNvPicPr>
          <p:nvPr userDrawn="1"/>
        </p:nvPicPr>
        <p:blipFill rotWithShape="1">
          <a:blip r:embed="rId3"/>
          <a:srcRect l="64677" t="18597" b="71842"/>
          <a:stretch/>
        </p:blipFill>
        <p:spPr>
          <a:xfrm>
            <a:off x="1665923" y="330137"/>
            <a:ext cx="2906077" cy="652049"/>
          </a:xfrm>
          <a:prstGeom prst="rect">
            <a:avLst/>
          </a:prstGeom>
        </p:spPr>
      </p:pic>
      <p:pic>
        <p:nvPicPr>
          <p:cNvPr id="13" name="圖片 12">
            <a:extLst>
              <a:ext uri="{FF2B5EF4-FFF2-40B4-BE49-F238E27FC236}">
                <a16:creationId xmlns:a16="http://schemas.microsoft.com/office/drawing/2014/main" id="{D78BF3EF-F922-4D77-9F73-4DF6D5E417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144810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C4110D3C-71C6-4D7E-8B01-C340C4964A8F}"/>
              </a:ext>
            </a:extLst>
          </p:cNvPr>
          <p:cNvSpPr/>
          <p:nvPr userDrawn="1"/>
        </p:nvSpPr>
        <p:spPr>
          <a:xfrm>
            <a:off x="0" y="2636912"/>
            <a:ext cx="9180512" cy="1434083"/>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a:xfrm>
            <a:off x="1259632" y="2787005"/>
            <a:ext cx="7772400" cy="1362075"/>
          </a:xfrm>
        </p:spPr>
        <p:txBody>
          <a:bodyPr anchor="t"/>
          <a:lstStyle>
            <a:lvl1pPr algn="l">
              <a:defRPr sz="4000" b="1" cap="all">
                <a:solidFill>
                  <a:schemeClr val="bg1"/>
                </a:solidFill>
              </a:defRPr>
            </a:lvl1pPr>
          </a:lstStyle>
          <a:p>
            <a:r>
              <a:rPr lang="zh-TW" altLang="en-US"/>
              <a:t>按一下以編輯母片標題樣式</a:t>
            </a:r>
          </a:p>
        </p:txBody>
      </p:sp>
      <p:sp>
        <p:nvSpPr>
          <p:cNvPr id="3" name="文字版面配置區 2"/>
          <p:cNvSpPr>
            <a:spLocks noGrp="1"/>
          </p:cNvSpPr>
          <p:nvPr>
            <p:ph type="body" idx="1"/>
          </p:nvPr>
        </p:nvSpPr>
        <p:spPr>
          <a:xfrm>
            <a:off x="1365529" y="3429000"/>
            <a:ext cx="7772400" cy="564083"/>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dirty="0"/>
              <a:t>按一下以編輯母片文字樣式</a:t>
            </a:r>
          </a:p>
        </p:txBody>
      </p:sp>
      <p:sp>
        <p:nvSpPr>
          <p:cNvPr id="8" name="投影片編號版面配置區 4"/>
          <p:cNvSpPr>
            <a:spLocks noGrp="1"/>
          </p:cNvSpPr>
          <p:nvPr>
            <p:ph type="sldNum" sz="quarter" idx="4"/>
          </p:nvPr>
        </p:nvSpPr>
        <p:spPr>
          <a:xfrm>
            <a:off x="7046912" y="6356350"/>
            <a:ext cx="2133600" cy="365125"/>
          </a:xfrm>
          <a:prstGeom prst="rect">
            <a:avLst/>
          </a:prstGeom>
        </p:spPr>
        <p:txBody>
          <a:bodyPr/>
          <a:lstStyle>
            <a:lvl1pPr algn="r">
              <a:defRPr sz="1200">
                <a:solidFill>
                  <a:schemeClr val="tx1"/>
                </a:solidFill>
                <a:latin typeface="Times New Roman" panose="02020603050405020304" pitchFamily="18" charset="0"/>
                <a:cs typeface="Times New Roman" panose="02020603050405020304" pitchFamily="18" charset="0"/>
              </a:defRPr>
            </a:lvl1pPr>
          </a:lstStyle>
          <a:p>
            <a:fld id="{4E1762D9-BF67-4166-A4E0-1820CE8BD53A}" type="slidenum">
              <a:rPr lang="zh-TW" altLang="en-US" smtClean="0"/>
              <a:pPr/>
              <a:t>‹#›</a:t>
            </a:fld>
            <a:endParaRPr lang="zh-TW" altLang="en-US" dirty="0"/>
          </a:p>
        </p:txBody>
      </p:sp>
      <p:pic>
        <p:nvPicPr>
          <p:cNvPr id="6" name="圖片 5">
            <a:extLst>
              <a:ext uri="{FF2B5EF4-FFF2-40B4-BE49-F238E27FC236}">
                <a16:creationId xmlns:a16="http://schemas.microsoft.com/office/drawing/2014/main" id="{17B7BD2D-2446-4436-8A09-2E4D4608F2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1854086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pic>
        <p:nvPicPr>
          <p:cNvPr id="25" name="圖片 24">
            <a:extLst>
              <a:ext uri="{FF2B5EF4-FFF2-40B4-BE49-F238E27FC236}">
                <a16:creationId xmlns:a16="http://schemas.microsoft.com/office/drawing/2014/main" id="{0A4C2168-010A-4669-8B4E-2E60A7501045}"/>
              </a:ext>
            </a:extLst>
          </p:cNvPr>
          <p:cNvPicPr>
            <a:picLocks noChangeAspect="1"/>
          </p:cNvPicPr>
          <p:nvPr userDrawn="1"/>
        </p:nvPicPr>
        <p:blipFill rotWithShape="1">
          <a:blip r:embed="rId2"/>
          <a:srcRect l="1" r="72881" b="70933"/>
          <a:stretch/>
        </p:blipFill>
        <p:spPr>
          <a:xfrm>
            <a:off x="0" y="-105313"/>
            <a:ext cx="1704587" cy="1522951"/>
          </a:xfrm>
          <a:prstGeom prst="rect">
            <a:avLst/>
          </a:prstGeom>
          <a:effectLst>
            <a:softEdge rad="31750"/>
          </a:effectLst>
        </p:spPr>
      </p:pic>
      <p:pic>
        <p:nvPicPr>
          <p:cNvPr id="26" name="圖片 25">
            <a:extLst>
              <a:ext uri="{FF2B5EF4-FFF2-40B4-BE49-F238E27FC236}">
                <a16:creationId xmlns:a16="http://schemas.microsoft.com/office/drawing/2014/main" id="{9514D13E-613B-462E-9754-5F33BD56DC9B}"/>
              </a:ext>
            </a:extLst>
          </p:cNvPr>
          <p:cNvPicPr>
            <a:picLocks noChangeAspect="1"/>
          </p:cNvPicPr>
          <p:nvPr userDrawn="1"/>
        </p:nvPicPr>
        <p:blipFill rotWithShape="1">
          <a:blip r:embed="rId2"/>
          <a:srcRect l="64677" t="18597" b="71842"/>
          <a:stretch/>
        </p:blipFill>
        <p:spPr>
          <a:xfrm>
            <a:off x="1665923" y="330137"/>
            <a:ext cx="2906077" cy="652049"/>
          </a:xfrm>
          <a:prstGeom prst="rect">
            <a:avLst/>
          </a:prstGeom>
        </p:spPr>
      </p:pic>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7" name="投影片編號版面配置區 4">
            <a:extLst>
              <a:ext uri="{FF2B5EF4-FFF2-40B4-BE49-F238E27FC236}">
                <a16:creationId xmlns:a16="http://schemas.microsoft.com/office/drawing/2014/main" id="{CF9C75F5-CF86-4997-9898-4170AA828728}"/>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8" name="圖片 7">
            <a:extLst>
              <a:ext uri="{FF2B5EF4-FFF2-40B4-BE49-F238E27FC236}">
                <a16:creationId xmlns:a16="http://schemas.microsoft.com/office/drawing/2014/main" id="{502B6F28-81FD-4701-B02E-5E2A7BAD6A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1991962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grpSp>
        <p:nvGrpSpPr>
          <p:cNvPr id="18" name="群組 17">
            <a:extLst>
              <a:ext uri="{FF2B5EF4-FFF2-40B4-BE49-F238E27FC236}">
                <a16:creationId xmlns:a16="http://schemas.microsoft.com/office/drawing/2014/main" id="{ED8A08A9-190D-43F9-AA5D-B224998E4EA6}"/>
              </a:ext>
            </a:extLst>
          </p:cNvPr>
          <p:cNvGrpSpPr/>
          <p:nvPr userDrawn="1"/>
        </p:nvGrpSpPr>
        <p:grpSpPr>
          <a:xfrm>
            <a:off x="1" y="31211"/>
            <a:ext cx="9143999" cy="6826789"/>
            <a:chOff x="1" y="31211"/>
            <a:chExt cx="9143999" cy="6826789"/>
          </a:xfrm>
        </p:grpSpPr>
        <p:pic>
          <p:nvPicPr>
            <p:cNvPr id="19" name="圖片 18">
              <a:extLst>
                <a:ext uri="{FF2B5EF4-FFF2-40B4-BE49-F238E27FC236}">
                  <a16:creationId xmlns:a16="http://schemas.microsoft.com/office/drawing/2014/main" id="{7E250327-3EC3-437B-BD37-702776362EF8}"/>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20" name="圖片 19">
              <a:extLst>
                <a:ext uri="{FF2B5EF4-FFF2-40B4-BE49-F238E27FC236}">
                  <a16:creationId xmlns:a16="http://schemas.microsoft.com/office/drawing/2014/main" id="{CE6F4EDC-2671-4C07-BB27-CEDFD754645E}"/>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21" name="圖片 20">
              <a:extLst>
                <a:ext uri="{FF2B5EF4-FFF2-40B4-BE49-F238E27FC236}">
                  <a16:creationId xmlns:a16="http://schemas.microsoft.com/office/drawing/2014/main" id="{D81746D7-B3A0-43BD-AE64-F0232F493FBE}"/>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22" name="圖片 21">
              <a:extLst>
                <a:ext uri="{FF2B5EF4-FFF2-40B4-BE49-F238E27FC236}">
                  <a16:creationId xmlns:a16="http://schemas.microsoft.com/office/drawing/2014/main" id="{B2DEEE6F-0C9A-4778-A90C-696C1408432E}"/>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23" name="圖片 22">
              <a:extLst>
                <a:ext uri="{FF2B5EF4-FFF2-40B4-BE49-F238E27FC236}">
                  <a16:creationId xmlns:a16="http://schemas.microsoft.com/office/drawing/2014/main" id="{FFB46142-0411-4888-8E19-4D42E2EEBC0B}"/>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4" name="圖片 23">
              <a:extLst>
                <a:ext uri="{FF2B5EF4-FFF2-40B4-BE49-F238E27FC236}">
                  <a16:creationId xmlns:a16="http://schemas.microsoft.com/office/drawing/2014/main" id="{144310DC-841B-4B3F-87CE-EC27B2C7D6BD}"/>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7" name="投影片編號版面配置區 4">
            <a:extLst>
              <a:ext uri="{FF2B5EF4-FFF2-40B4-BE49-F238E27FC236}">
                <a16:creationId xmlns:a16="http://schemas.microsoft.com/office/drawing/2014/main" id="{A5FE27FE-77FA-44AD-8491-F95D5D18235B}"/>
              </a:ext>
            </a:extLst>
          </p:cNvPr>
          <p:cNvSpPr>
            <a:spLocks noGrp="1"/>
          </p:cNvSpPr>
          <p:nvPr>
            <p:ph type="sldNum" sz="quarter" idx="12"/>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5" name="圖片 14">
            <a:extLst>
              <a:ext uri="{FF2B5EF4-FFF2-40B4-BE49-F238E27FC236}">
                <a16:creationId xmlns:a16="http://schemas.microsoft.com/office/drawing/2014/main" id="{085D068D-9BE5-44DA-8CB2-D6595F919D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308227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grpSp>
        <p:nvGrpSpPr>
          <p:cNvPr id="10" name="群組 9">
            <a:extLst>
              <a:ext uri="{FF2B5EF4-FFF2-40B4-BE49-F238E27FC236}">
                <a16:creationId xmlns:a16="http://schemas.microsoft.com/office/drawing/2014/main" id="{53E2ABE2-9883-4101-B931-01251C927610}"/>
              </a:ext>
            </a:extLst>
          </p:cNvPr>
          <p:cNvGrpSpPr/>
          <p:nvPr userDrawn="1"/>
        </p:nvGrpSpPr>
        <p:grpSpPr>
          <a:xfrm>
            <a:off x="1" y="31211"/>
            <a:ext cx="9143999" cy="6826789"/>
            <a:chOff x="1" y="31211"/>
            <a:chExt cx="9143999" cy="6826789"/>
          </a:xfrm>
        </p:grpSpPr>
        <p:pic>
          <p:nvPicPr>
            <p:cNvPr id="11" name="圖片 10">
              <a:extLst>
                <a:ext uri="{FF2B5EF4-FFF2-40B4-BE49-F238E27FC236}">
                  <a16:creationId xmlns:a16="http://schemas.microsoft.com/office/drawing/2014/main" id="{8AFA0A85-0E3A-42FF-B516-79304BB433CE}"/>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3" name="圖片 12">
              <a:extLst>
                <a:ext uri="{FF2B5EF4-FFF2-40B4-BE49-F238E27FC236}">
                  <a16:creationId xmlns:a16="http://schemas.microsoft.com/office/drawing/2014/main" id="{3920BD53-D356-43EF-9970-922D645AA3D5}"/>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14" name="圖片 13">
              <a:extLst>
                <a:ext uri="{FF2B5EF4-FFF2-40B4-BE49-F238E27FC236}">
                  <a16:creationId xmlns:a16="http://schemas.microsoft.com/office/drawing/2014/main" id="{E2E4C8FF-5F1E-43EE-A930-60AF743F9A4C}"/>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15" name="圖片 14">
              <a:extLst>
                <a:ext uri="{FF2B5EF4-FFF2-40B4-BE49-F238E27FC236}">
                  <a16:creationId xmlns:a16="http://schemas.microsoft.com/office/drawing/2014/main" id="{F63A0F83-E860-462C-880C-0242C1CEDB1D}"/>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16" name="圖片 15">
              <a:extLst>
                <a:ext uri="{FF2B5EF4-FFF2-40B4-BE49-F238E27FC236}">
                  <a16:creationId xmlns:a16="http://schemas.microsoft.com/office/drawing/2014/main" id="{43F10EC5-9783-44BA-BA9A-E9F33C72C3D0}"/>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17" name="圖片 16">
              <a:extLst>
                <a:ext uri="{FF2B5EF4-FFF2-40B4-BE49-F238E27FC236}">
                  <a16:creationId xmlns:a16="http://schemas.microsoft.com/office/drawing/2014/main" id="{BE937BBA-9E0E-4D8A-969F-BFC8FABA1DE5}"/>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標題 1"/>
          <p:cNvSpPr>
            <a:spLocks noGrp="1"/>
          </p:cNvSpPr>
          <p:nvPr>
            <p:ph type="title"/>
          </p:nvPr>
        </p:nvSpPr>
        <p:spPr/>
        <p:txBody>
          <a:bodyPr/>
          <a:lstStyle/>
          <a:p>
            <a:r>
              <a:rPr lang="zh-TW" altLang="en-US"/>
              <a:t>按一下以編輯母片標題樣式</a:t>
            </a:r>
          </a:p>
        </p:txBody>
      </p:sp>
      <p:sp>
        <p:nvSpPr>
          <p:cNvPr id="12" name="投影片編號版面配置區 4">
            <a:extLst>
              <a:ext uri="{FF2B5EF4-FFF2-40B4-BE49-F238E27FC236}">
                <a16:creationId xmlns:a16="http://schemas.microsoft.com/office/drawing/2014/main" id="{330FE692-DF02-4D49-970C-1E3B268CDC2B}"/>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8" name="圖片 17">
            <a:extLst>
              <a:ext uri="{FF2B5EF4-FFF2-40B4-BE49-F238E27FC236}">
                <a16:creationId xmlns:a16="http://schemas.microsoft.com/office/drawing/2014/main" id="{60CD186A-254B-418A-B413-E08A8238F15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1387020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grpSp>
        <p:nvGrpSpPr>
          <p:cNvPr id="9" name="群組 8">
            <a:extLst>
              <a:ext uri="{FF2B5EF4-FFF2-40B4-BE49-F238E27FC236}">
                <a16:creationId xmlns:a16="http://schemas.microsoft.com/office/drawing/2014/main" id="{8172482C-735C-41BE-B75A-BF3D4DD00B96}"/>
              </a:ext>
            </a:extLst>
          </p:cNvPr>
          <p:cNvGrpSpPr/>
          <p:nvPr userDrawn="1"/>
        </p:nvGrpSpPr>
        <p:grpSpPr>
          <a:xfrm>
            <a:off x="1" y="31211"/>
            <a:ext cx="9143999" cy="6826789"/>
            <a:chOff x="1" y="31211"/>
            <a:chExt cx="9143999" cy="6826789"/>
          </a:xfrm>
        </p:grpSpPr>
        <p:pic>
          <p:nvPicPr>
            <p:cNvPr id="10" name="圖片 9">
              <a:extLst>
                <a:ext uri="{FF2B5EF4-FFF2-40B4-BE49-F238E27FC236}">
                  <a16:creationId xmlns:a16="http://schemas.microsoft.com/office/drawing/2014/main" id="{9AF489F2-5210-46FF-A200-2D257DBE8090}"/>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1" name="圖片 10">
              <a:extLst>
                <a:ext uri="{FF2B5EF4-FFF2-40B4-BE49-F238E27FC236}">
                  <a16:creationId xmlns:a16="http://schemas.microsoft.com/office/drawing/2014/main" id="{C681FF09-D4F3-4CB4-AFE5-9AF21778F26B}"/>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12" name="圖片 11">
              <a:extLst>
                <a:ext uri="{FF2B5EF4-FFF2-40B4-BE49-F238E27FC236}">
                  <a16:creationId xmlns:a16="http://schemas.microsoft.com/office/drawing/2014/main" id="{4D88FE62-3DCB-4654-B1F0-0EDA9F278A46}"/>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19" name="圖片 18">
              <a:extLst>
                <a:ext uri="{FF2B5EF4-FFF2-40B4-BE49-F238E27FC236}">
                  <a16:creationId xmlns:a16="http://schemas.microsoft.com/office/drawing/2014/main" id="{C75F080E-C493-4263-97DB-DC64DC89AE92}"/>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20" name="圖片 19">
              <a:extLst>
                <a:ext uri="{FF2B5EF4-FFF2-40B4-BE49-F238E27FC236}">
                  <a16:creationId xmlns:a16="http://schemas.microsoft.com/office/drawing/2014/main" id="{726F7286-48DD-4BBD-BE2B-55D1F04BE0EF}"/>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1" name="圖片 20">
              <a:extLst>
                <a:ext uri="{FF2B5EF4-FFF2-40B4-BE49-F238E27FC236}">
                  <a16:creationId xmlns:a16="http://schemas.microsoft.com/office/drawing/2014/main" id="{AB0D326A-34E4-499F-B59D-CF38B635A5D9}"/>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6" name="投影片編號版面配置區 4"/>
          <p:cNvSpPr>
            <a:spLocks noGrp="1"/>
          </p:cNvSpPr>
          <p:nvPr>
            <p:ph type="sldNum" sz="quarter" idx="4"/>
          </p:nvPr>
        </p:nvSpPr>
        <p:spPr>
          <a:xfrm>
            <a:off x="7046913" y="6615781"/>
            <a:ext cx="2133600" cy="365125"/>
          </a:xfrm>
          <a:prstGeom prst="rect">
            <a:avLst/>
          </a:prstGeom>
        </p:spPr>
        <p:txBody>
          <a:bodyPr/>
          <a:lstStyle>
            <a:lvl1pPr algn="r">
              <a:defRPr sz="1200">
                <a:solidFill>
                  <a:schemeClr val="bg1"/>
                </a:solidFill>
                <a:latin typeface="Times New Roman" panose="02020603050405020304" pitchFamily="18" charset="0"/>
                <a:cs typeface="Times New Roman" panose="02020603050405020304" pitchFamily="18" charset="0"/>
              </a:defRPr>
            </a:lvl1pPr>
          </a:lstStyle>
          <a:p>
            <a:fld id="{4E1762D9-BF67-4166-A4E0-1820CE8BD53A}" type="slidenum">
              <a:rPr lang="zh-TW" altLang="en-US" smtClean="0"/>
              <a:pPr/>
              <a:t>‹#›</a:t>
            </a:fld>
            <a:endParaRPr lang="zh-TW" altLang="en-US" dirty="0"/>
          </a:p>
        </p:txBody>
      </p:sp>
      <p:pic>
        <p:nvPicPr>
          <p:cNvPr id="13" name="圖片 12">
            <a:extLst>
              <a:ext uri="{FF2B5EF4-FFF2-40B4-BE49-F238E27FC236}">
                <a16:creationId xmlns:a16="http://schemas.microsoft.com/office/drawing/2014/main" id="{D2DE075E-0104-4D39-824C-B4AE0E51ACC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390218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F221786B-5404-4079-80BD-3E19F8FF845B}"/>
              </a:ext>
            </a:extLst>
          </p:cNvPr>
          <p:cNvGrpSpPr/>
          <p:nvPr userDrawn="1"/>
        </p:nvGrpSpPr>
        <p:grpSpPr>
          <a:xfrm>
            <a:off x="1" y="31211"/>
            <a:ext cx="9143999" cy="6826789"/>
            <a:chOff x="1" y="31211"/>
            <a:chExt cx="9143999" cy="6826789"/>
          </a:xfrm>
        </p:grpSpPr>
        <p:pic>
          <p:nvPicPr>
            <p:cNvPr id="18" name="圖片 17">
              <a:extLst>
                <a:ext uri="{FF2B5EF4-FFF2-40B4-BE49-F238E27FC236}">
                  <a16:creationId xmlns:a16="http://schemas.microsoft.com/office/drawing/2014/main" id="{F83BF582-F40C-4151-8FC0-F4B588ABC572}"/>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9" name="圖片 18">
              <a:extLst>
                <a:ext uri="{FF2B5EF4-FFF2-40B4-BE49-F238E27FC236}">
                  <a16:creationId xmlns:a16="http://schemas.microsoft.com/office/drawing/2014/main" id="{D8FF4EB7-8221-4E14-A857-BAEF6E820D85}"/>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20" name="圖片 19">
              <a:extLst>
                <a:ext uri="{FF2B5EF4-FFF2-40B4-BE49-F238E27FC236}">
                  <a16:creationId xmlns:a16="http://schemas.microsoft.com/office/drawing/2014/main" id="{A798E333-07E7-4C58-82A3-59A095722278}"/>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21" name="圖片 20">
              <a:extLst>
                <a:ext uri="{FF2B5EF4-FFF2-40B4-BE49-F238E27FC236}">
                  <a16:creationId xmlns:a16="http://schemas.microsoft.com/office/drawing/2014/main" id="{2C915A70-F15A-4576-9D63-76A1B0F43EF0}"/>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22" name="圖片 21">
              <a:extLst>
                <a:ext uri="{FF2B5EF4-FFF2-40B4-BE49-F238E27FC236}">
                  <a16:creationId xmlns:a16="http://schemas.microsoft.com/office/drawing/2014/main" id="{6CB840DB-CDAA-4604-B656-3A23C47E1AFB}"/>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3" name="圖片 22">
              <a:extLst>
                <a:ext uri="{FF2B5EF4-FFF2-40B4-BE49-F238E27FC236}">
                  <a16:creationId xmlns:a16="http://schemas.microsoft.com/office/drawing/2014/main" id="{BB124E0F-9D58-411E-84FF-7B98C6067C08}"/>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6" name="投影片編號版面配置區 4">
            <a:extLst>
              <a:ext uri="{FF2B5EF4-FFF2-40B4-BE49-F238E27FC236}">
                <a16:creationId xmlns:a16="http://schemas.microsoft.com/office/drawing/2014/main" id="{4AAE18F8-145B-4C8E-B679-2C1624D4AB49}"/>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3" name="圖片 12">
            <a:extLst>
              <a:ext uri="{FF2B5EF4-FFF2-40B4-BE49-F238E27FC236}">
                <a16:creationId xmlns:a16="http://schemas.microsoft.com/office/drawing/2014/main" id="{845C0E93-56B3-400B-982E-8BB30F12B7C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3883490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grpSp>
        <p:nvGrpSpPr>
          <p:cNvPr id="17" name="群組 16">
            <a:extLst>
              <a:ext uri="{FF2B5EF4-FFF2-40B4-BE49-F238E27FC236}">
                <a16:creationId xmlns:a16="http://schemas.microsoft.com/office/drawing/2014/main" id="{B3F4BD5D-AE32-4BA3-96E0-F4D02D5D5037}"/>
              </a:ext>
            </a:extLst>
          </p:cNvPr>
          <p:cNvGrpSpPr/>
          <p:nvPr userDrawn="1"/>
        </p:nvGrpSpPr>
        <p:grpSpPr>
          <a:xfrm>
            <a:off x="1" y="31211"/>
            <a:ext cx="9143999" cy="6826789"/>
            <a:chOff x="1" y="31211"/>
            <a:chExt cx="9143999" cy="6826789"/>
          </a:xfrm>
        </p:grpSpPr>
        <p:pic>
          <p:nvPicPr>
            <p:cNvPr id="18" name="圖片 17">
              <a:extLst>
                <a:ext uri="{FF2B5EF4-FFF2-40B4-BE49-F238E27FC236}">
                  <a16:creationId xmlns:a16="http://schemas.microsoft.com/office/drawing/2014/main" id="{77D69AB3-6ACE-4CBF-8A5B-A78D3A05F010}"/>
                </a:ext>
              </a:extLst>
            </p:cNvPr>
            <p:cNvPicPr>
              <a:picLocks noChangeAspect="1"/>
            </p:cNvPicPr>
            <p:nvPr userDrawn="1"/>
          </p:nvPicPr>
          <p:blipFill>
            <a:blip r:embed="rId2"/>
            <a:stretch>
              <a:fillRect/>
            </a:stretch>
          </p:blipFill>
          <p:spPr>
            <a:xfrm rot="5400000">
              <a:off x="7239665" y="3817022"/>
              <a:ext cx="2901948" cy="652329"/>
            </a:xfrm>
            <a:prstGeom prst="rect">
              <a:avLst/>
            </a:prstGeom>
          </p:spPr>
        </p:pic>
        <p:pic>
          <p:nvPicPr>
            <p:cNvPr id="19" name="圖片 18">
              <a:extLst>
                <a:ext uri="{FF2B5EF4-FFF2-40B4-BE49-F238E27FC236}">
                  <a16:creationId xmlns:a16="http://schemas.microsoft.com/office/drawing/2014/main" id="{C9E79CA9-03F7-4704-993F-1896F88F6881}"/>
                </a:ext>
              </a:extLst>
            </p:cNvPr>
            <p:cNvPicPr>
              <a:picLocks noChangeAspect="1"/>
            </p:cNvPicPr>
            <p:nvPr userDrawn="1"/>
          </p:nvPicPr>
          <p:blipFill rotWithShape="1">
            <a:blip r:embed="rId3"/>
            <a:srcRect l="1" r="72881" b="70933"/>
            <a:stretch/>
          </p:blipFill>
          <p:spPr>
            <a:xfrm>
              <a:off x="1" y="31211"/>
              <a:ext cx="2231135" cy="1993392"/>
            </a:xfrm>
            <a:prstGeom prst="rect">
              <a:avLst/>
            </a:prstGeom>
            <a:effectLst>
              <a:softEdge rad="31750"/>
            </a:effectLst>
          </p:spPr>
        </p:pic>
        <p:pic>
          <p:nvPicPr>
            <p:cNvPr id="20" name="圖片 19">
              <a:extLst>
                <a:ext uri="{FF2B5EF4-FFF2-40B4-BE49-F238E27FC236}">
                  <a16:creationId xmlns:a16="http://schemas.microsoft.com/office/drawing/2014/main" id="{6FAB4E45-22C3-4E03-BB0E-202B442C3393}"/>
                </a:ext>
              </a:extLst>
            </p:cNvPr>
            <p:cNvPicPr>
              <a:picLocks noChangeAspect="1"/>
            </p:cNvPicPr>
            <p:nvPr userDrawn="1"/>
          </p:nvPicPr>
          <p:blipFill rotWithShape="1">
            <a:blip r:embed="rId3"/>
            <a:srcRect t="72800" r="86010"/>
            <a:stretch/>
          </p:blipFill>
          <p:spPr>
            <a:xfrm>
              <a:off x="53165" y="4992624"/>
              <a:ext cx="1150969" cy="1865376"/>
            </a:xfrm>
            <a:prstGeom prst="rect">
              <a:avLst/>
            </a:prstGeom>
          </p:spPr>
        </p:pic>
        <p:pic>
          <p:nvPicPr>
            <p:cNvPr id="21" name="圖片 20">
              <a:extLst>
                <a:ext uri="{FF2B5EF4-FFF2-40B4-BE49-F238E27FC236}">
                  <a16:creationId xmlns:a16="http://schemas.microsoft.com/office/drawing/2014/main" id="{538EA001-D304-4A34-B5E2-554688A6CAD9}"/>
                </a:ext>
              </a:extLst>
            </p:cNvPr>
            <p:cNvPicPr>
              <a:picLocks noChangeAspect="1"/>
            </p:cNvPicPr>
            <p:nvPr userDrawn="1"/>
          </p:nvPicPr>
          <p:blipFill rotWithShape="1">
            <a:blip r:embed="rId3"/>
            <a:srcRect l="90526" t="71234" b="4814"/>
            <a:stretch/>
          </p:blipFill>
          <p:spPr>
            <a:xfrm>
              <a:off x="8364474" y="5078856"/>
              <a:ext cx="779526" cy="1642620"/>
            </a:xfrm>
            <a:prstGeom prst="rect">
              <a:avLst/>
            </a:prstGeom>
          </p:spPr>
        </p:pic>
        <p:pic>
          <p:nvPicPr>
            <p:cNvPr id="22" name="圖片 21">
              <a:extLst>
                <a:ext uri="{FF2B5EF4-FFF2-40B4-BE49-F238E27FC236}">
                  <a16:creationId xmlns:a16="http://schemas.microsoft.com/office/drawing/2014/main" id="{D95D131D-E139-4F0D-B58A-AAF15A0D32BC}"/>
                </a:ext>
              </a:extLst>
            </p:cNvPr>
            <p:cNvPicPr>
              <a:picLocks noChangeAspect="1"/>
            </p:cNvPicPr>
            <p:nvPr userDrawn="1"/>
          </p:nvPicPr>
          <p:blipFill rotWithShape="1">
            <a:blip r:embed="rId3"/>
            <a:srcRect l="64677" t="18597" b="71842"/>
            <a:stretch/>
          </p:blipFill>
          <p:spPr>
            <a:xfrm>
              <a:off x="2185416" y="619586"/>
              <a:ext cx="2906077" cy="652049"/>
            </a:xfrm>
            <a:prstGeom prst="rect">
              <a:avLst/>
            </a:prstGeom>
          </p:spPr>
        </p:pic>
        <p:pic>
          <p:nvPicPr>
            <p:cNvPr id="23" name="圖片 22">
              <a:extLst>
                <a:ext uri="{FF2B5EF4-FFF2-40B4-BE49-F238E27FC236}">
                  <a16:creationId xmlns:a16="http://schemas.microsoft.com/office/drawing/2014/main" id="{4C36F8F4-2137-4397-9C7B-6AD2B673838E}"/>
                </a:ext>
              </a:extLst>
            </p:cNvPr>
            <p:cNvPicPr>
              <a:picLocks noChangeAspect="1"/>
            </p:cNvPicPr>
            <p:nvPr userDrawn="1"/>
          </p:nvPicPr>
          <p:blipFill>
            <a:blip r:embed="rId2"/>
            <a:stretch>
              <a:fillRect/>
            </a:stretch>
          </p:blipFill>
          <p:spPr>
            <a:xfrm rot="10800000">
              <a:off x="624714" y="6150807"/>
              <a:ext cx="2901948" cy="652329"/>
            </a:xfrm>
            <a:prstGeom prst="rect">
              <a:avLst/>
            </a:prstGeom>
          </p:spPr>
        </p:pic>
      </p:grpSp>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6" name="投影片編號版面配置區 4">
            <a:extLst>
              <a:ext uri="{FF2B5EF4-FFF2-40B4-BE49-F238E27FC236}">
                <a16:creationId xmlns:a16="http://schemas.microsoft.com/office/drawing/2014/main" id="{BFDDFB0F-796A-48A4-A5F3-9E3096EFF935}"/>
              </a:ext>
            </a:extLst>
          </p:cNvPr>
          <p:cNvSpPr>
            <a:spLocks noGrp="1"/>
          </p:cNvSpPr>
          <p:nvPr>
            <p:ph type="sldNum" sz="quarter" idx="4"/>
          </p:nvPr>
        </p:nvSpPr>
        <p:spPr>
          <a:xfrm>
            <a:off x="7046912" y="6597352"/>
            <a:ext cx="2133600" cy="365125"/>
          </a:xfrm>
          <a:prstGeom prst="rect">
            <a:avLst/>
          </a:prstGeom>
        </p:spPr>
        <p:txBody>
          <a:bodyPr/>
          <a:lstStyle>
            <a:lvl1pPr>
              <a:defRPr lang="en-US" altLang="zh-TW" smtClean="0">
                <a:solidFill>
                  <a:schemeClr val="bg1"/>
                </a:solidFill>
              </a:defRPr>
            </a:lvl1pPr>
          </a:lstStyle>
          <a:p>
            <a:fld id="{4E1762D9-BF67-4166-A4E0-1820CE8BD53A}" type="slidenum">
              <a:rPr lang="en-US" altLang="zh-TW" smtClean="0"/>
              <a:pPr/>
              <a:t>‹#›</a:t>
            </a:fld>
            <a:endParaRPr lang="zh-TW" altLang="en-US" dirty="0"/>
          </a:p>
        </p:txBody>
      </p:sp>
      <p:pic>
        <p:nvPicPr>
          <p:cNvPr id="13" name="圖片 12">
            <a:extLst>
              <a:ext uri="{FF2B5EF4-FFF2-40B4-BE49-F238E27FC236}">
                <a16:creationId xmlns:a16="http://schemas.microsoft.com/office/drawing/2014/main" id="{D7558A32-F321-42D3-BC05-7ED5A265EEA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4142006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7" name="投影片編號版面配置區 4"/>
          <p:cNvSpPr>
            <a:spLocks noGrp="1"/>
          </p:cNvSpPr>
          <p:nvPr>
            <p:ph type="sldNum" sz="quarter" idx="4"/>
          </p:nvPr>
        </p:nvSpPr>
        <p:spPr>
          <a:xfrm>
            <a:off x="7046912" y="6356350"/>
            <a:ext cx="2133600" cy="365125"/>
          </a:xfrm>
          <a:prstGeom prst="rect">
            <a:avLst/>
          </a:prstGeom>
        </p:spPr>
        <p:txBody>
          <a:bodyPr/>
          <a:lstStyle>
            <a:lvl1pPr algn="r">
              <a:defRPr sz="1200">
                <a:solidFill>
                  <a:schemeClr val="tx1"/>
                </a:solidFill>
                <a:latin typeface="Times New Roman" panose="02020603050405020304" pitchFamily="18" charset="0"/>
                <a:cs typeface="Times New Roman" panose="02020603050405020304" pitchFamily="18" charset="0"/>
              </a:defRPr>
            </a:lvl1pPr>
          </a:lstStyle>
          <a:p>
            <a:fld id="{4E1762D9-BF67-4166-A4E0-1820CE8BD53A}" type="slidenum">
              <a:rPr lang="zh-TW" altLang="en-US" smtClean="0"/>
              <a:pPr/>
              <a:t>‹#›</a:t>
            </a:fld>
            <a:endParaRPr lang="zh-TW" altLang="en-US" dirty="0"/>
          </a:p>
        </p:txBody>
      </p:sp>
    </p:spTree>
    <p:extLst>
      <p:ext uri="{BB962C8B-B14F-4D97-AF65-F5344CB8AC3E}">
        <p14:creationId xmlns:p14="http://schemas.microsoft.com/office/powerpoint/2010/main" val="232054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hdphoto" Target="../media/hdphoto3.wdp"/><Relationship Id="rId7" Type="http://schemas.openxmlformats.org/officeDocument/2006/relationships/image" Target="../media/image46.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5.png"/><Relationship Id="rId5" Type="http://schemas.microsoft.com/office/2007/relationships/hdphoto" Target="../media/hdphoto4.wdp"/><Relationship Id="rId10" Type="http://schemas.openxmlformats.org/officeDocument/2006/relationships/image" Target="../media/image48.jpeg"/><Relationship Id="rId4" Type="http://schemas.openxmlformats.org/officeDocument/2006/relationships/image" Target="../media/image44.png"/><Relationship Id="rId9" Type="http://schemas.microsoft.com/office/2007/relationships/hdphoto" Target="../media/hdphoto5.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Jennylin@cdri.org.tw" TargetMode="External"/><Relationship Id="rId2" Type="http://schemas.openxmlformats.org/officeDocument/2006/relationships/hyperlink" Target="mailto:aienchiang@cdri.org.tw" TargetMode="Externa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hyperlink" Target="http://www.cdri.org.tw/xcdoc/cont?xsmsid=0I201508803854474724" TargetMode="External"/><Relationship Id="rId4" Type="http://schemas.openxmlformats.org/officeDocument/2006/relationships/hyperlink" Target="https://reurl.cc/8X0Wy"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FABA74F0-05B2-4E75-8520-641FA143CEC5}"/>
              </a:ext>
            </a:extLst>
          </p:cNvPr>
          <p:cNvSpPr>
            <a:spLocks noGrp="1"/>
          </p:cNvSpPr>
          <p:nvPr>
            <p:ph type="sldNum" sz="quarter" idx="4"/>
          </p:nvPr>
        </p:nvSpPr>
        <p:spPr/>
        <p:txBody>
          <a:bodyPr/>
          <a:lstStyle/>
          <a:p>
            <a:fld id="{4E1762D9-BF67-4166-A4E0-1820CE8BD53A}" type="slidenum">
              <a:rPr lang="en-US" altLang="zh-TW" smtClean="0"/>
              <a:pPr/>
              <a:t>1</a:t>
            </a:fld>
            <a:endParaRPr lang="zh-TW" altLang="en-US" dirty="0"/>
          </a:p>
        </p:txBody>
      </p:sp>
      <p:sp>
        <p:nvSpPr>
          <p:cNvPr id="7" name="投影片編號版面配置區 3">
            <a:extLst>
              <a:ext uri="{FF2B5EF4-FFF2-40B4-BE49-F238E27FC236}">
                <a16:creationId xmlns:a16="http://schemas.microsoft.com/office/drawing/2014/main" id="{23B25245-E9D5-4853-BC31-B71FE7DB0C22}"/>
              </a:ext>
            </a:extLst>
          </p:cNvPr>
          <p:cNvSpPr txBox="1">
            <a:spLocks/>
          </p:cNvSpPr>
          <p:nvPr/>
        </p:nvSpPr>
        <p:spPr>
          <a:xfrm>
            <a:off x="7055748" y="6525344"/>
            <a:ext cx="2133600" cy="365125"/>
          </a:xfrm>
          <a:prstGeom prst="rect">
            <a:avLst/>
          </a:prstGeom>
        </p:spPr>
        <p:txBody>
          <a:bodyPr/>
          <a:lstStyle>
            <a:defPPr>
              <a:defRPr lang="zh-TW"/>
            </a:defPPr>
            <a:lvl1pPr marL="0" algn="r" defTabSz="914400" rtl="0" eaLnBrk="1" latinLnBrk="0" hangingPunct="1">
              <a:defRPr lang="en-US" altLang="zh-TW" sz="12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762D9-BF67-4166-A4E0-1820CE8BD53A}" type="slidenum">
              <a:rPr lang="zh-TW" altLang="en-US" smtClean="0">
                <a:solidFill>
                  <a:schemeClr val="tx1"/>
                </a:solidFill>
              </a:rPr>
              <a:pPr/>
              <a:t>1</a:t>
            </a:fld>
            <a:endParaRPr lang="zh-TW" altLang="en-US" dirty="0">
              <a:solidFill>
                <a:schemeClr val="tx1"/>
              </a:solidFill>
            </a:endParaRPr>
          </a:p>
        </p:txBody>
      </p:sp>
      <p:pic>
        <p:nvPicPr>
          <p:cNvPr id="4" name="圖片 3">
            <a:extLst>
              <a:ext uri="{FF2B5EF4-FFF2-40B4-BE49-F238E27FC236}">
                <a16:creationId xmlns:a16="http://schemas.microsoft.com/office/drawing/2014/main" id="{D6150C3C-479E-4BA9-B594-C6441B040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graphicFrame>
        <p:nvGraphicFramePr>
          <p:cNvPr id="6" name="表格 5">
            <a:extLst>
              <a:ext uri="{FF2B5EF4-FFF2-40B4-BE49-F238E27FC236}">
                <a16:creationId xmlns:a16="http://schemas.microsoft.com/office/drawing/2014/main" id="{BC98C6A6-8D5E-4B4A-8E98-E98D6E366A7C}"/>
              </a:ext>
            </a:extLst>
          </p:cNvPr>
          <p:cNvGraphicFramePr>
            <a:graphicFrameLocks noGrp="1"/>
          </p:cNvGraphicFramePr>
          <p:nvPr>
            <p:extLst>
              <p:ext uri="{D42A27DB-BD31-4B8C-83A1-F6EECF244321}">
                <p14:modId xmlns:p14="http://schemas.microsoft.com/office/powerpoint/2010/main" val="757485541"/>
              </p:ext>
            </p:extLst>
          </p:nvPr>
        </p:nvGraphicFramePr>
        <p:xfrm>
          <a:off x="1763688" y="2837082"/>
          <a:ext cx="5904656" cy="3024338"/>
        </p:xfrm>
        <a:graphic>
          <a:graphicData uri="http://schemas.openxmlformats.org/drawingml/2006/table">
            <a:tbl>
              <a:tblPr firstRow="1" bandRow="1">
                <a:tableStyleId>{F5AB1C69-6EDB-4FF4-983F-18BD219EF322}</a:tableStyleId>
              </a:tblPr>
              <a:tblGrid>
                <a:gridCol w="2265880">
                  <a:extLst>
                    <a:ext uri="{9D8B030D-6E8A-4147-A177-3AD203B41FA5}">
                      <a16:colId xmlns:a16="http://schemas.microsoft.com/office/drawing/2014/main" val="1955389866"/>
                    </a:ext>
                  </a:extLst>
                </a:gridCol>
                <a:gridCol w="3638776">
                  <a:extLst>
                    <a:ext uri="{9D8B030D-6E8A-4147-A177-3AD203B41FA5}">
                      <a16:colId xmlns:a16="http://schemas.microsoft.com/office/drawing/2014/main" val="1702475355"/>
                    </a:ext>
                  </a:extLst>
                </a:gridCol>
              </a:tblGrid>
              <a:tr h="5734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800" b="1" dirty="0">
                          <a:latin typeface="微軟正黑體" panose="020B0604030504040204" pitchFamily="34" charset="-120"/>
                          <a:ea typeface="微軟正黑體" panose="020B0604030504040204" pitchFamily="34" charset="-120"/>
                        </a:rPr>
                        <a:t>時間</a:t>
                      </a:r>
                    </a:p>
                  </a:txBody>
                  <a:tcPr anchor="ctr"/>
                </a:tc>
                <a:tc>
                  <a:txBody>
                    <a:bodyPr/>
                    <a:lstStyle/>
                    <a:p>
                      <a:pPr algn="ctr"/>
                      <a:r>
                        <a:rPr lang="zh-TW" altLang="en-US" b="1" dirty="0">
                          <a:latin typeface="微軟正黑體" panose="020B0604030504040204" pitchFamily="34" charset="-120"/>
                          <a:ea typeface="微軟正黑體" panose="020B0604030504040204" pitchFamily="34" charset="-120"/>
                        </a:rPr>
                        <a:t>議程</a:t>
                      </a:r>
                    </a:p>
                  </a:txBody>
                  <a:tcPr anchor="ctr"/>
                </a:tc>
                <a:extLst>
                  <a:ext uri="{0D108BD9-81ED-4DB2-BD59-A6C34878D82A}">
                    <a16:rowId xmlns:a16="http://schemas.microsoft.com/office/drawing/2014/main" val="2993715583"/>
                  </a:ext>
                </a:extLst>
              </a:tr>
              <a:tr h="612723">
                <a:tc>
                  <a:txBody>
                    <a:bodyPr/>
                    <a:lstStyle/>
                    <a:p>
                      <a:pPr algn="ctr"/>
                      <a:r>
                        <a:rPr lang="zh-TW" altLang="en-US" sz="2000" b="1" dirty="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0</a:t>
                      </a:r>
                      <a:r>
                        <a:rPr lang="zh-TW" altLang="en-US" sz="2000" b="1" dirty="0">
                          <a:latin typeface="微軟正黑體" panose="020B0604030504040204" pitchFamily="34" charset="-120"/>
                          <a:ea typeface="微軟正黑體" panose="020B0604030504040204" pitchFamily="34" charset="-120"/>
                        </a:rPr>
                        <a:t>：00~1</a:t>
                      </a:r>
                      <a:r>
                        <a:rPr lang="en-US" altLang="zh-TW" sz="2000" b="1" dirty="0">
                          <a:latin typeface="微軟正黑體" panose="020B0604030504040204" pitchFamily="34" charset="-120"/>
                          <a:ea typeface="微軟正黑體" panose="020B0604030504040204" pitchFamily="34" charset="-120"/>
                        </a:rPr>
                        <a:t>0</a:t>
                      </a:r>
                      <a:r>
                        <a:rPr lang="zh-TW" altLang="en-US" sz="2000" b="1" dirty="0">
                          <a:latin typeface="微軟正黑體" panose="020B0604030504040204" pitchFamily="34" charset="-120"/>
                          <a:ea typeface="微軟正黑體" panose="020B0604030504040204" pitchFamily="34" charset="-120"/>
                        </a:rPr>
                        <a:t>：30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示範輔導案說明</a:t>
                      </a:r>
                    </a:p>
                  </a:txBody>
                  <a:tcPr anchor="ctr"/>
                </a:tc>
                <a:extLst>
                  <a:ext uri="{0D108BD9-81ED-4DB2-BD59-A6C34878D82A}">
                    <a16:rowId xmlns:a16="http://schemas.microsoft.com/office/drawing/2014/main" val="1518923428"/>
                  </a:ext>
                </a:extLst>
              </a:tr>
              <a:tr h="612723">
                <a:tc>
                  <a:txBody>
                    <a:bodyPr/>
                    <a:lstStyle/>
                    <a:p>
                      <a:pPr algn="ctr"/>
                      <a:r>
                        <a:rPr lang="zh-TW" altLang="en-US" sz="2000" b="1" dirty="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0</a:t>
                      </a:r>
                      <a:r>
                        <a:rPr lang="zh-TW" altLang="en-US" sz="2000" b="1" dirty="0">
                          <a:latin typeface="微軟正黑體" panose="020B0604030504040204" pitchFamily="34" charset="-120"/>
                          <a:ea typeface="微軟正黑體" panose="020B0604030504040204" pitchFamily="34" charset="-120"/>
                        </a:rPr>
                        <a:t>：30~1</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：00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商業服務業常見節能做法</a:t>
                      </a:r>
                    </a:p>
                  </a:txBody>
                  <a:tcPr anchor="ctr"/>
                </a:tc>
                <a:extLst>
                  <a:ext uri="{0D108BD9-81ED-4DB2-BD59-A6C34878D82A}">
                    <a16:rowId xmlns:a16="http://schemas.microsoft.com/office/drawing/2014/main" val="4245797494"/>
                  </a:ext>
                </a:extLst>
              </a:tr>
              <a:tr h="612723">
                <a:tc>
                  <a:txBody>
                    <a:bodyPr/>
                    <a:lstStyle/>
                    <a:p>
                      <a:pPr algn="ctr"/>
                      <a:r>
                        <a:rPr lang="zh-TW" altLang="en-US" sz="2000" b="1" dirty="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：00~1</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：20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000" b="1" dirty="0">
                          <a:latin typeface="微軟正黑體" panose="020B0604030504040204" pitchFamily="34" charset="-120"/>
                          <a:ea typeface="微軟正黑體" panose="020B0604030504040204" pitchFamily="34" charset="-120"/>
                        </a:rPr>
                        <a:t>案例分享</a:t>
                      </a:r>
                    </a:p>
                  </a:txBody>
                  <a:tcPr anchor="ctr"/>
                </a:tc>
                <a:extLst>
                  <a:ext uri="{0D108BD9-81ED-4DB2-BD59-A6C34878D82A}">
                    <a16:rowId xmlns:a16="http://schemas.microsoft.com/office/drawing/2014/main" val="3840246104"/>
                  </a:ext>
                </a:extLst>
              </a:tr>
              <a:tr h="612723">
                <a:tc>
                  <a:txBody>
                    <a:bodyPr/>
                    <a:lstStyle/>
                    <a:p>
                      <a:pPr algn="ctr"/>
                      <a:r>
                        <a:rPr lang="zh-TW" altLang="en-US" sz="2000" b="1" dirty="0">
                          <a:latin typeface="微軟正黑體" panose="020B0604030504040204" pitchFamily="34" charset="-120"/>
                          <a:ea typeface="微軟正黑體" panose="020B0604030504040204" pitchFamily="34" charset="-120"/>
                        </a:rPr>
                        <a:t>1</a:t>
                      </a:r>
                      <a:r>
                        <a:rPr lang="en-US" altLang="zh-TW" sz="2000" b="1" dirty="0">
                          <a:latin typeface="微軟正黑體" panose="020B0604030504040204" pitchFamily="34" charset="-120"/>
                          <a:ea typeface="微軟正黑體" panose="020B0604030504040204" pitchFamily="34" charset="-120"/>
                        </a:rPr>
                        <a:t>1</a:t>
                      </a:r>
                      <a:r>
                        <a:rPr lang="zh-TW" altLang="en-US" sz="2000" b="1" dirty="0">
                          <a:latin typeface="微軟正黑體" panose="020B0604030504040204" pitchFamily="34" charset="-120"/>
                          <a:ea typeface="微軟正黑體" panose="020B0604030504040204" pitchFamily="34" charset="-120"/>
                        </a:rPr>
                        <a:t>：20~1</a:t>
                      </a:r>
                      <a:r>
                        <a:rPr lang="en-US" altLang="zh-TW" sz="2000" b="1">
                          <a:latin typeface="微軟正黑體" panose="020B0604030504040204" pitchFamily="34" charset="-120"/>
                          <a:ea typeface="微軟正黑體" panose="020B0604030504040204" pitchFamily="34" charset="-120"/>
                        </a:rPr>
                        <a:t>2</a:t>
                      </a:r>
                      <a:r>
                        <a:rPr lang="zh-TW" altLang="en-US" sz="2000" b="1">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00 </a:t>
                      </a:r>
                    </a:p>
                  </a:txBody>
                  <a:tcPr anchor="ctr"/>
                </a:tc>
                <a:tc>
                  <a:txBody>
                    <a:bodyPr/>
                    <a:lstStyle/>
                    <a:p>
                      <a:r>
                        <a:rPr lang="zh-TW" altLang="en-US" sz="2000" b="1" dirty="0">
                          <a:latin typeface="微軟正黑體" panose="020B0604030504040204" pitchFamily="34" charset="-120"/>
                          <a:ea typeface="微軟正黑體" panose="020B0604030504040204" pitchFamily="34" charset="-120"/>
                        </a:rPr>
                        <a:t>意見交流 Q&amp;A</a:t>
                      </a:r>
                    </a:p>
                  </a:txBody>
                  <a:tcPr anchor="ctr"/>
                </a:tc>
                <a:extLst>
                  <a:ext uri="{0D108BD9-81ED-4DB2-BD59-A6C34878D82A}">
                    <a16:rowId xmlns:a16="http://schemas.microsoft.com/office/drawing/2014/main" val="559923765"/>
                  </a:ext>
                </a:extLst>
              </a:tr>
            </a:tbl>
          </a:graphicData>
        </a:graphic>
      </p:graphicFrame>
      <p:sp>
        <p:nvSpPr>
          <p:cNvPr id="8" name="矩形 7">
            <a:extLst>
              <a:ext uri="{FF2B5EF4-FFF2-40B4-BE49-F238E27FC236}">
                <a16:creationId xmlns:a16="http://schemas.microsoft.com/office/drawing/2014/main" id="{53931E6B-4336-4D73-A5B5-2E14B05E2B72}"/>
              </a:ext>
            </a:extLst>
          </p:cNvPr>
          <p:cNvSpPr/>
          <p:nvPr/>
        </p:nvSpPr>
        <p:spPr>
          <a:xfrm>
            <a:off x="769657" y="996580"/>
            <a:ext cx="7632848" cy="1569660"/>
          </a:xfrm>
          <a:prstGeom prst="rect">
            <a:avLst/>
          </a:prstGeom>
          <a:solidFill>
            <a:schemeClr val="bg1"/>
          </a:solidFill>
        </p:spPr>
        <p:txBody>
          <a:bodyPr wrap="square">
            <a:spAutoFit/>
          </a:bodyPr>
          <a:lstStyle/>
          <a:p>
            <a:pPr algn="ctr"/>
            <a:r>
              <a:rPr lang="zh-TW" altLang="en-US" sz="3200" b="1" dirty="0">
                <a:solidFill>
                  <a:srgbClr val="54BDAF"/>
                </a:solidFill>
                <a:latin typeface="微軟正黑體" panose="020B0604030504040204" pitchFamily="34" charset="-120"/>
                <a:ea typeface="微軟正黑體" panose="020B0604030504040204" pitchFamily="34" charset="-120"/>
              </a:rPr>
              <a:t>108年度</a:t>
            </a:r>
            <a:endParaRPr lang="en-US" altLang="zh-TW" sz="3200" b="1" dirty="0">
              <a:solidFill>
                <a:srgbClr val="54BDAF"/>
              </a:solidFill>
              <a:latin typeface="微軟正黑體" panose="020B0604030504040204" pitchFamily="34" charset="-120"/>
              <a:ea typeface="微軟正黑體" panose="020B0604030504040204" pitchFamily="34" charset="-120"/>
            </a:endParaRPr>
          </a:p>
          <a:p>
            <a:pPr algn="ctr"/>
            <a:r>
              <a:rPr lang="zh-TW" altLang="en-US" sz="3200" b="1" dirty="0">
                <a:solidFill>
                  <a:srgbClr val="54BDAF"/>
                </a:solidFill>
                <a:latin typeface="微軟正黑體" panose="020B0604030504040204" pitchFamily="34" charset="-120"/>
                <a:ea typeface="微軟正黑體" panose="020B0604030504040204" pitchFamily="34" charset="-120"/>
              </a:rPr>
              <a:t>「商業服務業溫室氣體減量示範輔導」 </a:t>
            </a:r>
            <a:endParaRPr lang="en-US" altLang="zh-TW" sz="3200" b="1" dirty="0">
              <a:solidFill>
                <a:srgbClr val="54BDAF"/>
              </a:solidFill>
              <a:latin typeface="微軟正黑體" panose="020B0604030504040204" pitchFamily="34" charset="-120"/>
              <a:ea typeface="微軟正黑體" panose="020B0604030504040204" pitchFamily="34" charset="-120"/>
            </a:endParaRPr>
          </a:p>
          <a:p>
            <a:pPr algn="ctr"/>
            <a:r>
              <a:rPr lang="zh-TW" altLang="en-US" sz="3200" b="1" dirty="0">
                <a:solidFill>
                  <a:srgbClr val="54BDAF"/>
                </a:solidFill>
                <a:latin typeface="微軟正黑體" panose="020B0604030504040204" pitchFamily="34" charset="-120"/>
                <a:ea typeface="微軟正黑體" panose="020B0604030504040204" pitchFamily="34" charset="-120"/>
              </a:rPr>
              <a:t> 說明會</a:t>
            </a:r>
          </a:p>
        </p:txBody>
      </p:sp>
    </p:spTree>
    <p:extLst>
      <p:ext uri="{BB962C8B-B14F-4D97-AF65-F5344CB8AC3E}">
        <p14:creationId xmlns:p14="http://schemas.microsoft.com/office/powerpoint/2010/main" val="721243224"/>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9512" y="2996953"/>
            <a:ext cx="8852520" cy="792088"/>
          </a:xfrm>
        </p:spPr>
        <p:txBody>
          <a:bodyPr>
            <a:normAutofit/>
          </a:bodyPr>
          <a:lstStyle/>
          <a:p>
            <a:pPr lvl="0" algn="ctr"/>
            <a:r>
              <a:rPr lang="zh-TW" altLang="en-US" dirty="0">
                <a:cs typeface="Times New Roman" panose="02020603050405020304" pitchFamily="18" charset="0"/>
              </a:rPr>
              <a:t>貳、申請及審查所需具備文件</a:t>
            </a:r>
          </a:p>
        </p:txBody>
      </p:sp>
      <p:sp>
        <p:nvSpPr>
          <p:cNvPr id="4" name="投影片編號版面配置區 3"/>
          <p:cNvSpPr>
            <a:spLocks noGrp="1"/>
          </p:cNvSpPr>
          <p:nvPr>
            <p:ph type="sldNum" sz="quarter" idx="4294967295"/>
          </p:nvPr>
        </p:nvSpPr>
        <p:spPr>
          <a:xfrm>
            <a:off x="7020272" y="6592267"/>
            <a:ext cx="2133600" cy="365125"/>
          </a:xfrm>
          <a:prstGeom prst="rect">
            <a:avLst/>
          </a:prstGeom>
        </p:spPr>
        <p:txBody>
          <a:bodyPr/>
          <a:lstStyle/>
          <a:p>
            <a:fld id="{4E1762D9-BF67-4166-A4E0-1820CE8BD53A}" type="slidenum">
              <a:rPr lang="zh-TW" altLang="en-US" smtClean="0">
                <a:latin typeface="標楷體" panose="03000509000000000000" pitchFamily="65" charset="-120"/>
                <a:ea typeface="標楷體" panose="03000509000000000000" pitchFamily="65" charset="-120"/>
              </a:rPr>
              <a:pPr/>
              <a:t>10</a:t>
            </a:fld>
            <a:endParaRPr lang="zh-TW" altLang="en-US">
              <a:latin typeface="標楷體" panose="03000509000000000000" pitchFamily="65" charset="-120"/>
              <a:ea typeface="標楷體" panose="03000509000000000000" pitchFamily="65" charset="-120"/>
            </a:endParaRPr>
          </a:p>
        </p:txBody>
      </p:sp>
      <p:grpSp>
        <p:nvGrpSpPr>
          <p:cNvPr id="6" name="群組 32"/>
          <p:cNvGrpSpPr>
            <a:grpSpLocks/>
          </p:cNvGrpSpPr>
          <p:nvPr/>
        </p:nvGrpSpPr>
        <p:grpSpPr bwMode="auto">
          <a:xfrm>
            <a:off x="160283" y="4153902"/>
            <a:ext cx="3199371" cy="2585407"/>
            <a:chOff x="323850" y="333375"/>
            <a:chExt cx="6265863" cy="5761038"/>
          </a:xfrm>
        </p:grpSpPr>
        <p:sp>
          <p:nvSpPr>
            <p:cNvPr id="7" name="Oval 38">
              <a:extLst/>
            </p:cNvPr>
            <p:cNvSpPr>
              <a:spLocks noChangeArrowheads="1"/>
            </p:cNvSpPr>
            <p:nvPr/>
          </p:nvSpPr>
          <p:spPr bwMode="gray">
            <a:xfrm>
              <a:off x="685342" y="333375"/>
              <a:ext cx="5904371"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8" name="Oval 40">
              <a:extLst/>
            </p:cNvPr>
            <p:cNvSpPr>
              <a:spLocks noChangeArrowheads="1"/>
            </p:cNvSpPr>
            <p:nvPr/>
          </p:nvSpPr>
          <p:spPr bwMode="gray">
            <a:xfrm>
              <a:off x="971523" y="1629706"/>
              <a:ext cx="3528312" cy="3669677"/>
            </a:xfrm>
            <a:prstGeom prst="ellipse">
              <a:avLst/>
            </a:prstGeom>
            <a:solidFill>
              <a:schemeClr val="accent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9" name="Oval 42">
              <a:extLst/>
            </p:cNvPr>
            <p:cNvSpPr>
              <a:spLocks noChangeArrowheads="1"/>
            </p:cNvSpPr>
            <p:nvPr/>
          </p:nvSpPr>
          <p:spPr bwMode="gray">
            <a:xfrm>
              <a:off x="1543886" y="403870"/>
              <a:ext cx="933855" cy="936021"/>
            </a:xfrm>
            <a:prstGeom prst="ellipse">
              <a:avLst/>
            </a:prstGeom>
            <a:solidFill>
              <a:schemeClr val="tx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0" name="Oval 43">
              <a:extLst/>
            </p:cNvPr>
            <p:cNvSpPr>
              <a:spLocks noChangeArrowheads="1"/>
            </p:cNvSpPr>
            <p:nvPr/>
          </p:nvSpPr>
          <p:spPr bwMode="gray">
            <a:xfrm>
              <a:off x="4209890" y="2636224"/>
              <a:ext cx="1227567" cy="1225835"/>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1" name="Oval 49">
              <a:extLst/>
            </p:cNvPr>
            <p:cNvSpPr>
              <a:spLocks noChangeArrowheads="1"/>
            </p:cNvSpPr>
            <p:nvPr/>
          </p:nvSpPr>
          <p:spPr bwMode="gray">
            <a:xfrm>
              <a:off x="994117" y="1649289"/>
              <a:ext cx="3490657" cy="3630511"/>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2" name="Oval 50">
              <a:extLst/>
            </p:cNvPr>
            <p:cNvSpPr>
              <a:spLocks noChangeArrowheads="1"/>
            </p:cNvSpPr>
            <p:nvPr/>
          </p:nvSpPr>
          <p:spPr bwMode="gray">
            <a:xfrm>
              <a:off x="1585306" y="435202"/>
              <a:ext cx="899966" cy="89685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3" name="Oval 44">
              <a:extLst/>
            </p:cNvPr>
            <p:cNvSpPr>
              <a:spLocks noChangeArrowheads="1"/>
            </p:cNvSpPr>
            <p:nvPr/>
          </p:nvSpPr>
          <p:spPr bwMode="gray">
            <a:xfrm>
              <a:off x="3855929" y="3501750"/>
              <a:ext cx="1581528" cy="1582230"/>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algn="ctr" eaLnBrk="1" hangingPunct="1">
                <a:defRPr/>
              </a:pPr>
              <a:endParaRPr kumimoji="0" lang="x-none" altLang="x-none" b="1">
                <a:solidFill>
                  <a:srgbClr val="000000"/>
                </a:solidFill>
                <a:latin typeface="Arial" charset="0"/>
                <a:ea typeface=""/>
              </a:endParaRPr>
            </a:p>
          </p:txBody>
        </p:sp>
        <p:sp>
          <p:nvSpPr>
            <p:cNvPr id="14" name="Oval 51">
              <a:extLst/>
            </p:cNvPr>
            <p:cNvSpPr>
              <a:spLocks noChangeArrowheads="1"/>
            </p:cNvSpPr>
            <p:nvPr/>
          </p:nvSpPr>
          <p:spPr bwMode="gray">
            <a:xfrm>
              <a:off x="3882287" y="3521333"/>
              <a:ext cx="1532577" cy="1543066"/>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5" name="Oval 41">
              <a:extLst/>
            </p:cNvPr>
            <p:cNvSpPr>
              <a:spLocks noChangeArrowheads="1"/>
            </p:cNvSpPr>
            <p:nvPr/>
          </p:nvSpPr>
          <p:spPr bwMode="gray">
            <a:xfrm>
              <a:off x="323850" y="1269396"/>
              <a:ext cx="1438437" cy="1511734"/>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6" name="Oval 52">
              <a:extLst/>
            </p:cNvPr>
            <p:cNvSpPr>
              <a:spLocks noChangeArrowheads="1"/>
            </p:cNvSpPr>
            <p:nvPr/>
          </p:nvSpPr>
          <p:spPr bwMode="gray">
            <a:xfrm>
              <a:off x="331381" y="1288979"/>
              <a:ext cx="1419608" cy="1460820"/>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grpSp>
    </p:spTree>
    <p:extLst>
      <p:ext uri="{BB962C8B-B14F-4D97-AF65-F5344CB8AC3E}">
        <p14:creationId xmlns:p14="http://schemas.microsoft.com/office/powerpoint/2010/main" val="1875394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628226" y="-48074"/>
            <a:ext cx="5745318"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一、申請文件</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graphicFrame>
        <p:nvGraphicFramePr>
          <p:cNvPr id="2" name="表格 1">
            <a:extLst>
              <a:ext uri="{FF2B5EF4-FFF2-40B4-BE49-F238E27FC236}">
                <a16:creationId xmlns:a16="http://schemas.microsoft.com/office/drawing/2014/main" id="{BE667743-BF4A-45BF-B674-DE6A6F5C57DA}"/>
              </a:ext>
            </a:extLst>
          </p:cNvPr>
          <p:cNvGraphicFramePr>
            <a:graphicFrameLocks noGrp="1"/>
          </p:cNvGraphicFramePr>
          <p:nvPr>
            <p:extLst>
              <p:ext uri="{D42A27DB-BD31-4B8C-83A1-F6EECF244321}">
                <p14:modId xmlns:p14="http://schemas.microsoft.com/office/powerpoint/2010/main" val="3147949398"/>
              </p:ext>
            </p:extLst>
          </p:nvPr>
        </p:nvGraphicFramePr>
        <p:xfrm>
          <a:off x="417193" y="609070"/>
          <a:ext cx="8346390" cy="1802269"/>
        </p:xfrm>
        <a:graphic>
          <a:graphicData uri="http://schemas.openxmlformats.org/drawingml/2006/table">
            <a:tbl>
              <a:tblPr firstRow="1" firstCol="1" bandRow="1">
                <a:tableStyleId>{F5AB1C69-6EDB-4FF4-983F-18BD219EF322}</a:tableStyleId>
              </a:tblPr>
              <a:tblGrid>
                <a:gridCol w="532788">
                  <a:extLst>
                    <a:ext uri="{9D8B030D-6E8A-4147-A177-3AD203B41FA5}">
                      <a16:colId xmlns:a16="http://schemas.microsoft.com/office/drawing/2014/main" val="3369390896"/>
                    </a:ext>
                  </a:extLst>
                </a:gridCol>
                <a:gridCol w="2182865">
                  <a:extLst>
                    <a:ext uri="{9D8B030D-6E8A-4147-A177-3AD203B41FA5}">
                      <a16:colId xmlns:a16="http://schemas.microsoft.com/office/drawing/2014/main" val="1028422255"/>
                    </a:ext>
                  </a:extLst>
                </a:gridCol>
                <a:gridCol w="5630737">
                  <a:extLst>
                    <a:ext uri="{9D8B030D-6E8A-4147-A177-3AD203B41FA5}">
                      <a16:colId xmlns:a16="http://schemas.microsoft.com/office/drawing/2014/main" val="1418877541"/>
                    </a:ext>
                  </a:extLst>
                </a:gridCol>
              </a:tblGrid>
              <a:tr h="267947">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編號</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文件名稱</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注意事項</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961262901"/>
                  </a:ext>
                </a:extLst>
              </a:tr>
              <a:tr h="267947">
                <a:tc>
                  <a:txBody>
                    <a:bodyPr/>
                    <a:lstStyle/>
                    <a:p>
                      <a:pPr algn="ctr">
                        <a:lnSpc>
                          <a:spcPts val="2000"/>
                        </a:lnSpc>
                      </a:pPr>
                      <a:r>
                        <a:rPr lang="en-US"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altLang="en-US" sz="1400" b="1" dirty="0">
                          <a:effectLst/>
                          <a:latin typeface="微軟正黑體" panose="020B0604030504040204" pitchFamily="34" charset="-120"/>
                          <a:ea typeface="微軟正黑體" panose="020B0604030504040204" pitchFamily="34" charset="-120"/>
                          <a:cs typeface="Times New Roman" panose="02020603050405020304" pitchFamily="18" charset="0"/>
                        </a:rPr>
                        <a:t>申請文件檢查表</a:t>
                      </a:r>
                      <a:r>
                        <a:rPr lang="en-US" altLang="zh-TW" sz="1400" b="1"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dirty="0">
                          <a:effectLst/>
                          <a:latin typeface="微軟正黑體" panose="020B0604030504040204" pitchFamily="34" charset="-120"/>
                          <a:ea typeface="微軟正黑體" panose="020B0604030504040204" pitchFamily="34" charset="-120"/>
                          <a:cs typeface="Times New Roman" panose="02020603050405020304" pitchFamily="18" charset="0"/>
                        </a:rPr>
                        <a:t>附件</a:t>
                      </a:r>
                      <a:r>
                        <a:rPr lang="en-US" altLang="zh-TW" sz="1400" b="1" dirty="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4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zh-TW" altLang="zh-TW" sz="1400" kern="0" dirty="0">
                          <a:effectLst/>
                          <a:latin typeface="微軟正黑體" panose="020B0604030504040204" pitchFamily="34" charset="-120"/>
                          <a:ea typeface="微軟正黑體" panose="020B0604030504040204" pitchFamily="34" charset="-120"/>
                        </a:rPr>
                        <a:t>加蓋申請單位及</a:t>
                      </a:r>
                      <a:r>
                        <a:rPr lang="zh-TW" altLang="en-US" sz="1400" kern="0" dirty="0">
                          <a:effectLst/>
                          <a:latin typeface="微軟正黑體" panose="020B0604030504040204" pitchFamily="34" charset="-120"/>
                          <a:ea typeface="微軟正黑體" panose="020B0604030504040204" pitchFamily="34" charset="-120"/>
                        </a:rPr>
                        <a:t>填表人</a:t>
                      </a:r>
                      <a:r>
                        <a:rPr lang="zh-TW" altLang="zh-TW" sz="1400" kern="0" dirty="0">
                          <a:effectLst/>
                          <a:latin typeface="微軟正黑體" panose="020B0604030504040204" pitchFamily="34" charset="-120"/>
                          <a:ea typeface="微軟正黑體" panose="020B0604030504040204" pitchFamily="34" charset="-120"/>
                        </a:rPr>
                        <a:t>章。</a:t>
                      </a:r>
                      <a:endParaRPr lang="zh-TW"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659329443"/>
                  </a:ext>
                </a:extLst>
              </a:tr>
              <a:tr h="267947">
                <a:tc>
                  <a:txBody>
                    <a:bodyPr/>
                    <a:lstStyle/>
                    <a:p>
                      <a:pPr algn="ctr">
                        <a:lnSpc>
                          <a:spcPts val="2000"/>
                        </a:lnSpc>
                      </a:pPr>
                      <a:r>
                        <a:rPr lang="en-US" altLang="zh-TW" sz="1400" kern="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effectLst/>
                          <a:latin typeface="微軟正黑體" panose="020B0604030504040204" pitchFamily="34" charset="-120"/>
                          <a:ea typeface="微軟正黑體" panose="020B0604030504040204" pitchFamily="34" charset="-120"/>
                        </a:rPr>
                        <a:t>申請表</a:t>
                      </a:r>
                      <a:r>
                        <a:rPr lang="en-US" altLang="zh-TW" sz="1400" b="1" kern="0" dirty="0">
                          <a:effectLst/>
                          <a:latin typeface="微軟正黑體" panose="020B0604030504040204" pitchFamily="34" charset="-120"/>
                          <a:ea typeface="微軟正黑體" panose="020B0604030504040204" pitchFamily="34" charset="-120"/>
                        </a:rPr>
                        <a:t>(</a:t>
                      </a:r>
                      <a:r>
                        <a:rPr lang="zh-TW" altLang="en-US" sz="1400" b="1" kern="0" dirty="0">
                          <a:effectLst/>
                          <a:latin typeface="微軟正黑體" panose="020B0604030504040204" pitchFamily="34" charset="-120"/>
                          <a:ea typeface="微軟正黑體" panose="020B0604030504040204" pitchFamily="34" charset="-120"/>
                        </a:rPr>
                        <a:t>附件</a:t>
                      </a:r>
                      <a:r>
                        <a:rPr lang="en-US" altLang="zh-TW" sz="1400" b="1" kern="0" dirty="0">
                          <a:effectLst/>
                          <a:latin typeface="微軟正黑體" panose="020B0604030504040204" pitchFamily="34" charset="-120"/>
                          <a:ea typeface="微軟正黑體" panose="020B0604030504040204" pitchFamily="34" charset="-120"/>
                        </a:rPr>
                        <a:t>2)</a:t>
                      </a:r>
                      <a:endParaRPr lang="zh-TW" sz="11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sz="1400" kern="0" dirty="0">
                          <a:effectLst/>
                          <a:latin typeface="微軟正黑體" panose="020B0604030504040204" pitchFamily="34" charset="-120"/>
                          <a:ea typeface="微軟正黑體" panose="020B0604030504040204" pitchFamily="34" charset="-120"/>
                        </a:rPr>
                        <a:t>加蓋申請單位及代表人章。</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112980435"/>
                  </a:ext>
                </a:extLst>
              </a:tr>
              <a:tr h="267947">
                <a:tc>
                  <a:txBody>
                    <a:bodyPr/>
                    <a:lstStyle/>
                    <a:p>
                      <a:pPr algn="ctr">
                        <a:lnSpc>
                          <a:spcPts val="2000"/>
                        </a:lnSpc>
                      </a:pPr>
                      <a:r>
                        <a:rPr lang="en-US" altLang="zh-TW" sz="1400" kern="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effectLst/>
                          <a:latin typeface="微軟正黑體" panose="020B0604030504040204" pitchFamily="34" charset="-120"/>
                          <a:ea typeface="微軟正黑體" panose="020B0604030504040204" pitchFamily="34" charset="-120"/>
                        </a:rPr>
                        <a:t>租約文件</a:t>
                      </a:r>
                      <a:endParaRPr lang="zh-TW" sz="11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sz="1400" kern="0" dirty="0">
                          <a:effectLst/>
                          <a:latin typeface="微軟正黑體" panose="020B0604030504040204" pitchFamily="34" charset="-120"/>
                          <a:ea typeface="微軟正黑體" panose="020B0604030504040204" pitchFamily="34" charset="-120"/>
                        </a:rPr>
                        <a:t>改善店址租賃文件</a:t>
                      </a:r>
                      <a:r>
                        <a:rPr lang="en-US" sz="1400" kern="0" dirty="0">
                          <a:solidFill>
                            <a:srgbClr val="C00000"/>
                          </a:solidFill>
                          <a:effectLst/>
                          <a:latin typeface="微軟正黑體" panose="020B0604030504040204" pitchFamily="34" charset="-120"/>
                          <a:ea typeface="微軟正黑體" panose="020B0604030504040204" pitchFamily="34" charset="-120"/>
                        </a:rPr>
                        <a:t>(</a:t>
                      </a:r>
                      <a:r>
                        <a:rPr lang="zh-TW" sz="1400" b="1" kern="0" dirty="0">
                          <a:solidFill>
                            <a:srgbClr val="C00000"/>
                          </a:solidFill>
                          <a:effectLst/>
                          <a:latin typeface="微軟正黑體" panose="020B0604030504040204" pitchFamily="34" charset="-120"/>
                          <a:ea typeface="微軟正黑體" panose="020B0604030504040204" pitchFamily="34" charset="-120"/>
                        </a:rPr>
                        <a:t>非承租關係者免付</a:t>
                      </a:r>
                      <a:r>
                        <a:rPr lang="en-US" sz="1400" kern="0" dirty="0">
                          <a:solidFill>
                            <a:srgbClr val="C00000"/>
                          </a:solidFill>
                          <a:effectLst/>
                          <a:latin typeface="微軟正黑體" panose="020B0604030504040204" pitchFamily="34" charset="-120"/>
                          <a:ea typeface="微軟正黑體" panose="020B0604030504040204" pitchFamily="34" charset="-120"/>
                        </a:rPr>
                        <a:t>)</a:t>
                      </a:r>
                      <a:r>
                        <a:rPr lang="zh-TW" altLang="en-US" sz="1400" kern="0" dirty="0">
                          <a:effectLst/>
                          <a:latin typeface="微軟正黑體" panose="020B0604030504040204" pitchFamily="34" charset="-120"/>
                          <a:ea typeface="微軟正黑體" panose="020B0604030504040204" pitchFamily="34" charset="-120"/>
                        </a:rPr>
                        <a:t>。</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01596044"/>
                  </a:ext>
                </a:extLst>
              </a:tr>
              <a:tr h="267947">
                <a:tc>
                  <a:txBody>
                    <a:bodyPr/>
                    <a:lstStyle/>
                    <a:p>
                      <a:pPr algn="ctr">
                        <a:lnSpc>
                          <a:spcPts val="2000"/>
                        </a:lnSpc>
                      </a:pPr>
                      <a:r>
                        <a:rPr lang="en-US" altLang="zh-TW" sz="1400" kern="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effectLst/>
                          <a:latin typeface="微軟正黑體" panose="020B0604030504040204" pitchFamily="34" charset="-120"/>
                          <a:ea typeface="微軟正黑體" panose="020B0604030504040204" pitchFamily="34" charset="-120"/>
                        </a:rPr>
                        <a:t>電費單</a:t>
                      </a:r>
                      <a:endParaRPr lang="zh-TW" sz="11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altLang="en-US" sz="1400" kern="0" dirty="0">
                          <a:solidFill>
                            <a:schemeClr val="dk1"/>
                          </a:solidFill>
                          <a:effectLst/>
                          <a:latin typeface="微軟正黑體" panose="020B0604030504040204" pitchFamily="34" charset="-120"/>
                          <a:ea typeface="微軟正黑體" panose="020B0604030504040204" pitchFamily="34" charset="-120"/>
                          <a:cs typeface="+mn-cs"/>
                        </a:rPr>
                        <a:t>提出改善店</a:t>
                      </a:r>
                      <a:r>
                        <a:rPr lang="zh-TW" sz="1400" kern="0" dirty="0">
                          <a:effectLst/>
                          <a:latin typeface="微軟正黑體" panose="020B0604030504040204" pitchFamily="34" charset="-120"/>
                          <a:ea typeface="微軟正黑體" panose="020B0604030504040204" pitchFamily="34" charset="-120"/>
                        </a:rPr>
                        <a:t>址</a:t>
                      </a:r>
                      <a:r>
                        <a:rPr lang="zh-TW" sz="1400" b="1" kern="0" dirty="0">
                          <a:solidFill>
                            <a:srgbClr val="C00000"/>
                          </a:solidFill>
                          <a:effectLst/>
                          <a:latin typeface="微軟正黑體" panose="020B0604030504040204" pitchFamily="34" charset="-120"/>
                          <a:ea typeface="微軟正黑體" panose="020B0604030504040204" pitchFamily="34" charset="-120"/>
                        </a:rPr>
                        <a:t>近</a:t>
                      </a:r>
                      <a:r>
                        <a:rPr lang="en-US" sz="1400" b="1" kern="0" dirty="0">
                          <a:solidFill>
                            <a:srgbClr val="C00000"/>
                          </a:solidFill>
                          <a:effectLst/>
                          <a:latin typeface="微軟正黑體" panose="020B0604030504040204" pitchFamily="34" charset="-120"/>
                          <a:ea typeface="微軟正黑體" panose="020B0604030504040204" pitchFamily="34" charset="-120"/>
                        </a:rPr>
                        <a:t>1</a:t>
                      </a:r>
                      <a:r>
                        <a:rPr lang="zh-TW" sz="1400" b="1" kern="0" dirty="0">
                          <a:solidFill>
                            <a:srgbClr val="C00000"/>
                          </a:solidFill>
                          <a:effectLst/>
                          <a:latin typeface="微軟正黑體" panose="020B0604030504040204" pitchFamily="34" charset="-120"/>
                          <a:ea typeface="微軟正黑體" panose="020B0604030504040204" pitchFamily="34" charset="-120"/>
                        </a:rPr>
                        <a:t>期</a:t>
                      </a:r>
                      <a:r>
                        <a:rPr lang="zh-TW" sz="1400" kern="0" dirty="0">
                          <a:effectLst/>
                          <a:latin typeface="微軟正黑體" panose="020B0604030504040204" pitchFamily="34" charset="-120"/>
                          <a:ea typeface="微軟正黑體" panose="020B0604030504040204" pitchFamily="34" charset="-120"/>
                        </a:rPr>
                        <a:t>電費繳費通知單</a:t>
                      </a:r>
                      <a:r>
                        <a:rPr lang="en-US" altLang="zh-TW" sz="1400" kern="0" dirty="0">
                          <a:effectLst/>
                          <a:latin typeface="微軟正黑體" panose="020B0604030504040204" pitchFamily="34" charset="-120"/>
                          <a:ea typeface="微軟正黑體" panose="020B0604030504040204" pitchFamily="34" charset="-120"/>
                        </a:rPr>
                        <a:t>(</a:t>
                      </a:r>
                      <a:r>
                        <a:rPr lang="zh-TW" altLang="en-US" sz="1400" kern="0" dirty="0">
                          <a:effectLst/>
                          <a:latin typeface="微軟正黑體" panose="020B0604030504040204" pitchFamily="34" charset="-120"/>
                          <a:ea typeface="微軟正黑體" panose="020B0604030504040204" pitchFamily="34" charset="-120"/>
                        </a:rPr>
                        <a:t>電子帳單</a:t>
                      </a:r>
                      <a:r>
                        <a:rPr lang="en-US" altLang="zh-TW" sz="1400" kern="0" dirty="0">
                          <a:effectLst/>
                          <a:latin typeface="微軟正黑體" panose="020B0604030504040204" pitchFamily="34" charset="-120"/>
                          <a:ea typeface="微軟正黑體" panose="020B0604030504040204" pitchFamily="34" charset="-120"/>
                        </a:rPr>
                        <a:t>)</a:t>
                      </a:r>
                      <a:r>
                        <a:rPr lang="zh-TW" sz="1400" kern="0" dirty="0">
                          <a:effectLst/>
                          <a:latin typeface="微軟正黑體" panose="020B0604030504040204" pitchFamily="34" charset="-120"/>
                          <a:ea typeface="微軟正黑體" panose="020B0604030504040204" pitchFamily="34" charset="-120"/>
                        </a:rPr>
                        <a:t>。</a:t>
                      </a:r>
                      <a:endParaRPr lang="zh-TW" sz="1100" b="1"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773324152"/>
                  </a:ext>
                </a:extLst>
              </a:tr>
              <a:tr h="213846">
                <a:tc>
                  <a:txBody>
                    <a:bodyPr/>
                    <a:lstStyle/>
                    <a:p>
                      <a:pPr marL="0" algn="ctr" defTabSz="914400" rtl="0" eaLnBrk="1" latinLnBrk="0" hangingPunct="1">
                        <a:lnSpc>
                          <a:spcPts val="2000"/>
                        </a:lnSpc>
                      </a:pPr>
                      <a:r>
                        <a:rPr lang="en-US" altLang="zh-TW" sz="1400" b="1" kern="0" dirty="0">
                          <a:solidFill>
                            <a:schemeClr val="lt1"/>
                          </a:solidFill>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altLang="en-US" sz="1400" b="1" kern="0" dirty="0">
                        <a:solidFill>
                          <a:schemeClr val="lt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改善規劃書</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附件</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3)</a:t>
                      </a:r>
                      <a:endPar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zh-TW" altLang="en-US" sz="1400" kern="0" dirty="0">
                          <a:solidFill>
                            <a:schemeClr val="dk1"/>
                          </a:solidFill>
                          <a:effectLst/>
                          <a:latin typeface="微軟正黑體" panose="020B0604030504040204" pitchFamily="34" charset="-120"/>
                          <a:ea typeface="微軟正黑體" panose="020B0604030504040204" pitchFamily="34" charset="-120"/>
                          <a:cs typeface="+mn-cs"/>
                        </a:rPr>
                        <a:t>規劃書內容</a:t>
                      </a:r>
                      <a:r>
                        <a:rPr lang="zh-TW" altLang="en-US" sz="1400" b="1" kern="0" dirty="0">
                          <a:solidFill>
                            <a:srgbClr val="C00000"/>
                          </a:solidFill>
                          <a:effectLst/>
                          <a:latin typeface="微軟正黑體" panose="020B0604030504040204" pitchFamily="34" charset="-120"/>
                          <a:ea typeface="微軟正黑體" panose="020B0604030504040204" pitchFamily="34" charset="-120"/>
                          <a:cs typeface="+mn-cs"/>
                        </a:rPr>
                        <a:t>依照格式撰寫</a:t>
                      </a:r>
                      <a:r>
                        <a:rPr lang="zh-TW" altLang="en-US" sz="1400" kern="0" dirty="0">
                          <a:solidFill>
                            <a:schemeClr val="dk1"/>
                          </a:solidFill>
                          <a:effectLst/>
                          <a:latin typeface="微軟正黑體" panose="020B0604030504040204" pitchFamily="34" charset="-120"/>
                          <a:ea typeface="微軟正黑體" panose="020B0604030504040204" pitchFamily="34" charset="-120"/>
                          <a:cs typeface="+mn-cs"/>
                        </a:rPr>
                        <a:t>且需</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據實正確</a:t>
                      </a:r>
                      <a:r>
                        <a:rPr lang="zh-TW" altLang="en-US" sz="1400" kern="0" dirty="0">
                          <a:effectLst/>
                          <a:latin typeface="微軟正黑體" panose="020B0604030504040204" pitchFamily="34" charset="-120"/>
                          <a:ea typeface="微軟正黑體" panose="020B0604030504040204" pitchFamily="34" charset="-120"/>
                        </a:rPr>
                        <a:t>。</a:t>
                      </a:r>
                      <a:r>
                        <a:rPr lang="zh-TW" altLang="en-US" sz="1400" kern="0" dirty="0">
                          <a:effectLst/>
                          <a:highlight>
                            <a:srgbClr val="FFFF00"/>
                          </a:highlight>
                          <a:latin typeface="微軟正黑體" panose="020B0604030504040204" pitchFamily="34" charset="-120"/>
                          <a:ea typeface="微軟正黑體" panose="020B0604030504040204" pitchFamily="34" charset="-120"/>
                        </a:rPr>
                        <a:t>申請</a:t>
                      </a:r>
                      <a:r>
                        <a:rPr lang="zh-TW" altLang="en-US" sz="1400" b="1" u="sng" kern="0" dirty="0">
                          <a:solidFill>
                            <a:srgbClr val="C00000"/>
                          </a:solidFill>
                          <a:effectLst/>
                          <a:highlight>
                            <a:srgbClr val="FFFF00"/>
                          </a:highlight>
                          <a:latin typeface="微軟正黑體" panose="020B0604030504040204" pitchFamily="34" charset="-120"/>
                          <a:ea typeface="微軟正黑體" panose="020B0604030504040204" pitchFamily="34" charset="-120"/>
                        </a:rPr>
                        <a:t>甲組</a:t>
                      </a:r>
                      <a:r>
                        <a:rPr lang="zh-TW" altLang="en-US" sz="1400" kern="0" dirty="0">
                          <a:effectLst/>
                          <a:highlight>
                            <a:srgbClr val="FFFF00"/>
                          </a:highlight>
                          <a:latin typeface="微軟正黑體" panose="020B0604030504040204" pitchFamily="34" charset="-120"/>
                          <a:ea typeface="微軟正黑體" panose="020B0604030504040204" pitchFamily="34" charset="-120"/>
                        </a:rPr>
                        <a:t>者適用</a:t>
                      </a:r>
                    </a:p>
                  </a:txBody>
                  <a:tcPr marL="68580" marR="68580" marT="0" marB="0" anchor="ctr"/>
                </a:tc>
                <a:extLst>
                  <a:ext uri="{0D108BD9-81ED-4DB2-BD59-A6C34878D82A}">
                    <a16:rowId xmlns:a16="http://schemas.microsoft.com/office/drawing/2014/main" val="3754861505"/>
                  </a:ext>
                </a:extLst>
              </a:tr>
              <a:tr h="116563">
                <a:tc>
                  <a:txBody>
                    <a:bodyPr/>
                    <a:lstStyle/>
                    <a:p>
                      <a:pPr marL="0" algn="ctr" defTabSz="914400" rtl="0" eaLnBrk="1" latinLnBrk="0" hangingPunct="1">
                        <a:lnSpc>
                          <a:spcPts val="2000"/>
                        </a:lnSpc>
                      </a:pPr>
                      <a:r>
                        <a:rPr lang="en-US" altLang="zh-TW" sz="1400" b="1" kern="0" dirty="0">
                          <a:solidFill>
                            <a:schemeClr val="lt1"/>
                          </a:solidFill>
                          <a:effectLst/>
                          <a:latin typeface="微軟正黑體" panose="020B0604030504040204" pitchFamily="34" charset="-120"/>
                          <a:ea typeface="微軟正黑體" panose="020B0604030504040204" pitchFamily="34" charset="-120"/>
                          <a:cs typeface="Times New Roman" panose="02020603050405020304" pitchFamily="18" charset="0"/>
                        </a:rPr>
                        <a:t>6</a:t>
                      </a:r>
                      <a:endParaRPr lang="zh-TW" altLang="en-US" sz="1400" b="1" kern="0" dirty="0">
                        <a:solidFill>
                          <a:schemeClr val="lt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改善規劃簡報</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附件</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4)</a:t>
                      </a:r>
                      <a:endPar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zh-TW" altLang="en-US" sz="1400" kern="0" dirty="0">
                          <a:effectLst/>
                          <a:latin typeface="微軟正黑體" panose="020B0604030504040204" pitchFamily="34" charset="-120"/>
                          <a:ea typeface="微軟正黑體" panose="020B0604030504040204" pitchFamily="34" charset="-120"/>
                        </a:rPr>
                        <a:t>應參照改善規劃書之</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架構</a:t>
                      </a:r>
                      <a:r>
                        <a:rPr lang="zh-TW" altLang="en-US" sz="1400" kern="0" dirty="0">
                          <a:effectLst/>
                          <a:latin typeface="微軟正黑體" panose="020B0604030504040204" pitchFamily="34" charset="-120"/>
                          <a:ea typeface="微軟正黑體" panose="020B0604030504040204" pitchFamily="34" charset="-120"/>
                        </a:rPr>
                        <a:t>與</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內容</a:t>
                      </a:r>
                      <a:r>
                        <a:rPr lang="zh-TW" altLang="en-US" sz="1400" kern="0" dirty="0">
                          <a:effectLst/>
                          <a:latin typeface="微軟正黑體" panose="020B0604030504040204" pitchFamily="34" charset="-120"/>
                          <a:ea typeface="微軟正黑體" panose="020B0604030504040204" pitchFamily="34" charset="-120"/>
                        </a:rPr>
                        <a:t>製作規劃簡報。</a:t>
                      </a:r>
                      <a:r>
                        <a:rPr lang="zh-TW" altLang="en-US" sz="1400" kern="0" dirty="0">
                          <a:effectLst/>
                          <a:highlight>
                            <a:srgbClr val="FFFF00"/>
                          </a:highlight>
                          <a:latin typeface="微軟正黑體" panose="020B0604030504040204" pitchFamily="34" charset="-120"/>
                          <a:ea typeface="微軟正黑體" panose="020B0604030504040204" pitchFamily="34" charset="-120"/>
                        </a:rPr>
                        <a:t>申請</a:t>
                      </a:r>
                      <a:r>
                        <a:rPr lang="zh-TW" altLang="en-US" sz="1400" b="1" u="sng" kern="0" dirty="0">
                          <a:solidFill>
                            <a:srgbClr val="C00000"/>
                          </a:solidFill>
                          <a:effectLst/>
                          <a:highlight>
                            <a:srgbClr val="FFFF00"/>
                          </a:highlight>
                          <a:latin typeface="微軟正黑體" panose="020B0604030504040204" pitchFamily="34" charset="-120"/>
                          <a:ea typeface="微軟正黑體" panose="020B0604030504040204" pitchFamily="34" charset="-120"/>
                        </a:rPr>
                        <a:t>甲組</a:t>
                      </a:r>
                      <a:r>
                        <a:rPr lang="zh-TW" altLang="en-US" sz="1400" kern="0" dirty="0">
                          <a:effectLst/>
                          <a:highlight>
                            <a:srgbClr val="FFFF00"/>
                          </a:highlight>
                          <a:latin typeface="微軟正黑體" panose="020B0604030504040204" pitchFamily="34" charset="-120"/>
                          <a:ea typeface="微軟正黑體" panose="020B0604030504040204" pitchFamily="34" charset="-120"/>
                        </a:rPr>
                        <a:t>、</a:t>
                      </a:r>
                      <a:r>
                        <a:rPr lang="zh-TW" altLang="en-US" sz="1400" b="1" u="sng" kern="0" dirty="0">
                          <a:solidFill>
                            <a:srgbClr val="C00000"/>
                          </a:solidFill>
                          <a:effectLst/>
                          <a:highlight>
                            <a:srgbClr val="FFFF00"/>
                          </a:highlight>
                          <a:latin typeface="微軟正黑體" panose="020B0604030504040204" pitchFamily="34" charset="-120"/>
                          <a:ea typeface="微軟正黑體" panose="020B0604030504040204" pitchFamily="34" charset="-120"/>
                        </a:rPr>
                        <a:t>乙組</a:t>
                      </a:r>
                      <a:r>
                        <a:rPr lang="zh-TW" altLang="en-US" sz="1400" kern="0" dirty="0">
                          <a:effectLst/>
                          <a:highlight>
                            <a:srgbClr val="FFFF00"/>
                          </a:highlight>
                          <a:latin typeface="微軟正黑體" panose="020B0604030504040204" pitchFamily="34" charset="-120"/>
                          <a:ea typeface="微軟正黑體" panose="020B0604030504040204" pitchFamily="34" charset="-120"/>
                        </a:rPr>
                        <a:t>適用</a:t>
                      </a:r>
                    </a:p>
                  </a:txBody>
                  <a:tcPr marL="68580" marR="68580" marT="0" marB="0" anchor="ctr"/>
                </a:tc>
                <a:extLst>
                  <a:ext uri="{0D108BD9-81ED-4DB2-BD59-A6C34878D82A}">
                    <a16:rowId xmlns:a16="http://schemas.microsoft.com/office/drawing/2014/main" val="3981325723"/>
                  </a:ext>
                </a:extLst>
              </a:tr>
            </a:tbl>
          </a:graphicData>
        </a:graphic>
      </p:graphicFrame>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7" name="群組 16">
            <a:extLst>
              <a:ext uri="{FF2B5EF4-FFF2-40B4-BE49-F238E27FC236}">
                <a16:creationId xmlns:a16="http://schemas.microsoft.com/office/drawing/2014/main" id="{7D799773-DB38-48A3-ABA4-5ED609C6C0A4}"/>
              </a:ext>
            </a:extLst>
          </p:cNvPr>
          <p:cNvGrpSpPr/>
          <p:nvPr/>
        </p:nvGrpSpPr>
        <p:grpSpPr>
          <a:xfrm>
            <a:off x="4171849" y="2446816"/>
            <a:ext cx="4314053" cy="4300459"/>
            <a:chOff x="4292757" y="2051995"/>
            <a:chExt cx="4427016" cy="4529599"/>
          </a:xfrm>
        </p:grpSpPr>
        <p:grpSp>
          <p:nvGrpSpPr>
            <p:cNvPr id="11" name="群組 10">
              <a:extLst>
                <a:ext uri="{FF2B5EF4-FFF2-40B4-BE49-F238E27FC236}">
                  <a16:creationId xmlns:a16="http://schemas.microsoft.com/office/drawing/2014/main" id="{DBE06D9A-A525-403D-B0C3-05909804C18C}"/>
                </a:ext>
              </a:extLst>
            </p:cNvPr>
            <p:cNvGrpSpPr/>
            <p:nvPr/>
          </p:nvGrpSpPr>
          <p:grpSpPr>
            <a:xfrm>
              <a:off x="4292757" y="2051995"/>
              <a:ext cx="4402831" cy="4529599"/>
              <a:chOff x="4172684" y="2041354"/>
              <a:chExt cx="4402831" cy="4529599"/>
            </a:xfrm>
          </p:grpSpPr>
          <p:pic>
            <p:nvPicPr>
              <p:cNvPr id="1030" name="Picture 6" descr="C:\Users\aienchiang\AppData\Local\LINE\Cache\tmp\1548127595163.jpg">
                <a:extLst>
                  <a:ext uri="{FF2B5EF4-FFF2-40B4-BE49-F238E27FC236}">
                    <a16:creationId xmlns:a16="http://schemas.microsoft.com/office/drawing/2014/main" id="{1CF56EDF-22C0-4CED-B7BE-2446A402735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7" b="4356"/>
              <a:stretch/>
            </p:blipFill>
            <p:spPr bwMode="auto">
              <a:xfrm>
                <a:off x="4172684" y="2041354"/>
                <a:ext cx="4402831" cy="452959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a:extLst>
                  <a:ext uri="{FF2B5EF4-FFF2-40B4-BE49-F238E27FC236}">
                    <a16:creationId xmlns:a16="http://schemas.microsoft.com/office/drawing/2014/main" id="{BEA8B28F-9F48-4AEE-9F39-BAB7B1EBB311}"/>
                  </a:ext>
                </a:extLst>
              </p:cNvPr>
              <p:cNvSpPr/>
              <p:nvPr/>
            </p:nvSpPr>
            <p:spPr>
              <a:xfrm>
                <a:off x="4510336" y="3534777"/>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EDE0326B-103B-4C99-8C81-E90262A7C2CD}"/>
                  </a:ext>
                </a:extLst>
              </p:cNvPr>
              <p:cNvSpPr/>
              <p:nvPr/>
            </p:nvSpPr>
            <p:spPr>
              <a:xfrm>
                <a:off x="4181892" y="2670729"/>
                <a:ext cx="1445896" cy="4991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a:solidFill>
                      <a:srgbClr val="0000CC"/>
                    </a:solidFill>
                    <a:latin typeface="微軟正黑體" panose="020B0604030504040204" pitchFamily="34" charset="-120"/>
                    <a:ea typeface="微軟正黑體" panose="020B0604030504040204" pitchFamily="34" charset="-120"/>
                  </a:rPr>
                  <a:t>用戶地址</a:t>
                </a:r>
                <a:endParaRPr lang="en-US" altLang="zh-TW" sz="1600" b="1" dirty="0">
                  <a:solidFill>
                    <a:srgbClr val="0000CC"/>
                  </a:solidFill>
                  <a:latin typeface="微軟正黑體" panose="020B0604030504040204" pitchFamily="34" charset="-120"/>
                  <a:ea typeface="微軟正黑體" panose="020B0604030504040204" pitchFamily="34" charset="-120"/>
                </a:endParaRPr>
              </a:p>
              <a:p>
                <a:pPr algn="ctr"/>
                <a:r>
                  <a:rPr lang="zh-TW" altLang="en-US" sz="1400" b="1" dirty="0">
                    <a:solidFill>
                      <a:srgbClr val="0000CC"/>
                    </a:solidFill>
                    <a:latin typeface="微軟正黑體" panose="020B0604030504040204" pitchFamily="34" charset="-120"/>
                    <a:ea typeface="微軟正黑體" panose="020B0604030504040204" pitchFamily="34" charset="-120"/>
                  </a:rPr>
                  <a:t>王大明</a:t>
                </a:r>
              </a:p>
            </p:txBody>
          </p:sp>
        </p:grpSp>
        <p:sp>
          <p:nvSpPr>
            <p:cNvPr id="15" name="文字方塊 14">
              <a:extLst>
                <a:ext uri="{FF2B5EF4-FFF2-40B4-BE49-F238E27FC236}">
                  <a16:creationId xmlns:a16="http://schemas.microsoft.com/office/drawing/2014/main" id="{F3BCD86F-FB00-461D-B130-491DC1826AE5}"/>
                </a:ext>
              </a:extLst>
            </p:cNvPr>
            <p:cNvSpPr txBox="1"/>
            <p:nvPr/>
          </p:nvSpPr>
          <p:spPr>
            <a:xfrm>
              <a:off x="5683221" y="2604186"/>
              <a:ext cx="3036552" cy="680769"/>
            </a:xfrm>
            <a:prstGeom prst="rect">
              <a:avLst/>
            </a:prstGeom>
            <a:solidFill>
              <a:schemeClr val="bg1"/>
            </a:solidFill>
          </p:spPr>
          <p:txBody>
            <a:bodyPr wrap="square" rtlCol="0">
              <a:spAutoFit/>
            </a:bodyPr>
            <a:lstStyle/>
            <a:p>
              <a:r>
                <a:rPr lang="en-US" altLang="zh-TW" b="1" dirty="0">
                  <a:solidFill>
                    <a:srgbClr val="C00000"/>
                  </a:solidFill>
                  <a:latin typeface="微軟正黑體" panose="020B0604030504040204" pitchFamily="34" charset="-120"/>
                  <a:ea typeface="微軟正黑體" panose="020B0604030504040204" pitchFamily="34" charset="-120"/>
                </a:rPr>
                <a:t>※</a:t>
              </a:r>
              <a:r>
                <a:rPr lang="zh-TW" altLang="en-US" b="1" dirty="0">
                  <a:solidFill>
                    <a:srgbClr val="C00000"/>
                  </a:solidFill>
                  <a:latin typeface="微軟正黑體" panose="020B0604030504040204" pitchFamily="34" charset="-120"/>
                  <a:ea typeface="微軟正黑體" panose="020B0604030504040204" pitchFamily="34" charset="-120"/>
                </a:rPr>
                <a:t>若用戶名稱與申請人不同，需補上租約文件</a:t>
              </a:r>
            </a:p>
          </p:txBody>
        </p:sp>
        <p:sp>
          <p:nvSpPr>
            <p:cNvPr id="16" name="矩形 15">
              <a:extLst>
                <a:ext uri="{FF2B5EF4-FFF2-40B4-BE49-F238E27FC236}">
                  <a16:creationId xmlns:a16="http://schemas.microsoft.com/office/drawing/2014/main" id="{5974AA4B-CB27-453E-A596-40596396A055}"/>
                </a:ext>
              </a:extLst>
            </p:cNvPr>
            <p:cNvSpPr/>
            <p:nvPr/>
          </p:nvSpPr>
          <p:spPr>
            <a:xfrm>
              <a:off x="4695964" y="2926733"/>
              <a:ext cx="665168" cy="2515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11</a:t>
            </a:fld>
            <a:endParaRPr lang="zh-TW" altLang="en-US" sz="1200" dirty="0">
              <a:solidFill>
                <a:schemeClr val="bg1"/>
              </a:solidFill>
            </a:endParaRPr>
          </a:p>
        </p:txBody>
      </p:sp>
      <p:pic>
        <p:nvPicPr>
          <p:cNvPr id="3" name="Picture 4" descr="C:\Users\aienchiang\AppData\Local\LINE\Cache\tmp\1552015453916.jpg">
            <a:extLst>
              <a:ext uri="{FF2B5EF4-FFF2-40B4-BE49-F238E27FC236}">
                <a16:creationId xmlns:a16="http://schemas.microsoft.com/office/drawing/2014/main" id="{4BBD9724-65D8-4295-8F95-6EC340BC11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81"/>
          <a:stretch/>
        </p:blipFill>
        <p:spPr bwMode="auto">
          <a:xfrm>
            <a:off x="479973" y="2647741"/>
            <a:ext cx="3560912" cy="4099534"/>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a:extLst>
              <a:ext uri="{FF2B5EF4-FFF2-40B4-BE49-F238E27FC236}">
                <a16:creationId xmlns:a16="http://schemas.microsoft.com/office/drawing/2014/main" id="{0AAD8504-42E7-49E5-BEB4-AD286D919A5F}"/>
              </a:ext>
            </a:extLst>
          </p:cNvPr>
          <p:cNvSpPr txBox="1"/>
          <p:nvPr/>
        </p:nvSpPr>
        <p:spPr>
          <a:xfrm>
            <a:off x="1773737" y="3331499"/>
            <a:ext cx="1747912" cy="369332"/>
          </a:xfrm>
          <a:prstGeom prst="rect">
            <a:avLst/>
          </a:prstGeom>
          <a:solidFill>
            <a:srgbClr val="F7EAE9"/>
          </a:solidFill>
          <a:ln w="38100">
            <a:solidFill>
              <a:srgbClr val="C00000"/>
            </a:solidFill>
          </a:ln>
        </p:spPr>
        <p:txBody>
          <a:bodyPr wrap="square" rtlCol="0">
            <a:spAutoFit/>
          </a:bodyPr>
          <a:lstStyle/>
          <a:p>
            <a:pPr algn="ctr"/>
            <a:r>
              <a:rPr lang="zh-TW" altLang="en-US" b="1" dirty="0">
                <a:solidFill>
                  <a:srgbClr val="C00000"/>
                </a:solidFill>
                <a:latin typeface="微軟正黑體" panose="020B0604030504040204" pitchFamily="34" charset="-120"/>
                <a:ea typeface="微軟正黑體" panose="020B0604030504040204" pitchFamily="34" charset="-120"/>
              </a:rPr>
              <a:t>基本資料填寫</a:t>
            </a:r>
          </a:p>
        </p:txBody>
      </p:sp>
      <p:sp>
        <p:nvSpPr>
          <p:cNvPr id="7" name="投影片編號版面配置區 6">
            <a:extLst>
              <a:ext uri="{FF2B5EF4-FFF2-40B4-BE49-F238E27FC236}">
                <a16:creationId xmlns:a16="http://schemas.microsoft.com/office/drawing/2014/main" id="{0FA268F9-D243-4177-B6B6-6A2AF9ECF654}"/>
              </a:ext>
            </a:extLst>
          </p:cNvPr>
          <p:cNvSpPr>
            <a:spLocks noGrp="1"/>
          </p:cNvSpPr>
          <p:nvPr>
            <p:ph type="sldNum" sz="quarter" idx="4"/>
          </p:nvPr>
        </p:nvSpPr>
        <p:spPr>
          <a:xfrm>
            <a:off x="7010400" y="6461992"/>
            <a:ext cx="2133600" cy="365125"/>
          </a:xfrm>
        </p:spPr>
        <p:txBody>
          <a:bodyPr/>
          <a:lstStyle/>
          <a:p>
            <a:fld id="{4E1762D9-BF67-4166-A4E0-1820CE8BD53A}" type="slidenum">
              <a:rPr lang="en-US" altLang="zh-TW" smtClean="0">
                <a:solidFill>
                  <a:schemeClr val="tx1"/>
                </a:solidFill>
              </a:rPr>
              <a:pPr/>
              <a:t>11</a:t>
            </a:fld>
            <a:endParaRPr lang="zh-TW" altLang="en-US" dirty="0">
              <a:solidFill>
                <a:schemeClr val="tx1"/>
              </a:solidFill>
            </a:endParaRPr>
          </a:p>
        </p:txBody>
      </p:sp>
    </p:spTree>
    <p:extLst>
      <p:ext uri="{BB962C8B-B14F-4D97-AF65-F5344CB8AC3E}">
        <p14:creationId xmlns:p14="http://schemas.microsoft.com/office/powerpoint/2010/main" val="100376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(1/9)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12</a:t>
            </a:fld>
            <a:endParaRPr lang="zh-TW" altLang="en-US" sz="1200" dirty="0">
              <a:solidFill>
                <a:schemeClr val="bg1"/>
              </a:solidFill>
            </a:endParaRPr>
          </a:p>
        </p:txBody>
      </p:sp>
      <p:pic>
        <p:nvPicPr>
          <p:cNvPr id="20" name="Picture 6" descr="C:\Users\aienchiang\AppData\Local\LINE\Cache\tmp\1552269813913.jpg">
            <a:extLst>
              <a:ext uri="{FF2B5EF4-FFF2-40B4-BE49-F238E27FC236}">
                <a16:creationId xmlns:a16="http://schemas.microsoft.com/office/drawing/2014/main" id="{EDE23E54-941C-4F16-BEAE-4D62E34AA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141" y="492058"/>
            <a:ext cx="5129335" cy="6323411"/>
          </a:xfrm>
          <a:prstGeom prst="rect">
            <a:avLst/>
          </a:prstGeom>
          <a:noFill/>
          <a:extLst>
            <a:ext uri="{909E8E84-426E-40DD-AFC4-6F175D3DCCD1}">
              <a14:hiddenFill xmlns:a14="http://schemas.microsoft.com/office/drawing/2010/main">
                <a:solidFill>
                  <a:srgbClr val="FFFFFF"/>
                </a:solidFill>
              </a14:hiddenFill>
            </a:ext>
          </a:extLst>
        </p:spPr>
      </p:pic>
      <p:sp>
        <p:nvSpPr>
          <p:cNvPr id="21" name="矩形: 摺角紙張 20">
            <a:extLst>
              <a:ext uri="{FF2B5EF4-FFF2-40B4-BE49-F238E27FC236}">
                <a16:creationId xmlns:a16="http://schemas.microsoft.com/office/drawing/2014/main" id="{334462F4-5EBD-4694-9B13-4197B588DB3A}"/>
              </a:ext>
            </a:extLst>
          </p:cNvPr>
          <p:cNvSpPr/>
          <p:nvPr/>
        </p:nvSpPr>
        <p:spPr>
          <a:xfrm>
            <a:off x="5526833" y="2266916"/>
            <a:ext cx="3493370" cy="2962284"/>
          </a:xfrm>
          <a:prstGeom prst="foldedCorner">
            <a:avLst/>
          </a:prstGeom>
          <a:solidFill>
            <a:schemeClr val="bg1">
              <a:lumMod val="9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zh-TW" altLang="en-US" sz="1600" b="1" u="sng" dirty="0">
                <a:solidFill>
                  <a:srgbClr val="002060"/>
                </a:solidFill>
                <a:latin typeface="微軟正黑體" panose="020B0604030504040204" pitchFamily="34" charset="-120"/>
                <a:ea typeface="微軟正黑體" panose="020B0604030504040204" pitchFamily="34" charset="-120"/>
              </a:rPr>
              <a:t>第一部分</a:t>
            </a:r>
            <a:endParaRPr lang="en-US" altLang="zh-TW" sz="1600" b="1" u="sng" dirty="0">
              <a:solidFill>
                <a:srgbClr val="002060"/>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填寫</a:t>
            </a:r>
            <a:r>
              <a:rPr lang="zh-TW" altLang="en-US" sz="1600" b="1" dirty="0">
                <a:solidFill>
                  <a:srgbClr val="C00000"/>
                </a:solidFill>
                <a:latin typeface="微軟正黑體" panose="020B0604030504040204" pitchFamily="34" charset="-120"/>
                <a:ea typeface="微軟正黑體" panose="020B0604030504040204" pitchFamily="34" charset="-120"/>
              </a:rPr>
              <a:t>基本資料</a:t>
            </a:r>
            <a:r>
              <a:rPr lang="zh-TW" altLang="en-US" sz="1600" dirty="0">
                <a:solidFill>
                  <a:schemeClr val="tx1"/>
                </a:solidFill>
                <a:latin typeface="微軟正黑體" panose="020B0604030504040204" pitchFamily="34" charset="-120"/>
                <a:ea typeface="微軟正黑體" panose="020B0604030504040204" pitchFamily="34" charset="-120"/>
              </a:rPr>
              <a:t>，盤點改善店址</a:t>
            </a:r>
            <a:r>
              <a:rPr lang="zh-TW" altLang="en-US" sz="1600" b="1" dirty="0">
                <a:solidFill>
                  <a:srgbClr val="C00000"/>
                </a:solidFill>
                <a:latin typeface="微軟正黑體" panose="020B0604030504040204" pitchFamily="34" charset="-120"/>
                <a:ea typeface="微軟正黑體" panose="020B0604030504040204" pitchFamily="34" charset="-120"/>
              </a:rPr>
              <a:t>主要用電設備</a:t>
            </a:r>
            <a:r>
              <a:rPr lang="zh-TW" altLang="en-US" sz="1600" dirty="0">
                <a:solidFill>
                  <a:schemeClr val="tx1"/>
                </a:solidFill>
                <a:latin typeface="微軟正黑體" panose="020B0604030504040204" pitchFamily="34" charset="-120"/>
                <a:ea typeface="微軟正黑體" panose="020B0604030504040204" pitchFamily="34" charset="-120"/>
              </a:rPr>
              <a:t>及掌握</a:t>
            </a:r>
            <a:r>
              <a:rPr lang="zh-TW" altLang="en-US" sz="1600" b="1" dirty="0">
                <a:solidFill>
                  <a:srgbClr val="C00000"/>
                </a:solidFill>
                <a:latin typeface="微軟正黑體" panose="020B0604030504040204" pitchFamily="34" charset="-120"/>
                <a:ea typeface="微軟正黑體" panose="020B0604030504040204" pitchFamily="34" charset="-120"/>
              </a:rPr>
              <a:t>能源消費狀況</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改善</a:t>
            </a:r>
            <a:r>
              <a:rPr lang="zh-TW" altLang="en-US" sz="1600" b="1" dirty="0">
                <a:solidFill>
                  <a:srgbClr val="C00000"/>
                </a:solidFill>
                <a:latin typeface="微軟正黑體" panose="020B0604030504040204" pitchFamily="34" charset="-120"/>
                <a:ea typeface="微軟正黑體" panose="020B0604030504040204" pitchFamily="34" charset="-120"/>
              </a:rPr>
              <a:t>店址</a:t>
            </a:r>
            <a:r>
              <a:rPr lang="zh-TW" altLang="en-US" sz="1600" dirty="0">
                <a:solidFill>
                  <a:schemeClr val="tx1"/>
                </a:solidFill>
                <a:latin typeface="微軟正黑體" panose="020B0604030504040204" pitchFamily="34" charset="-120"/>
                <a:ea typeface="微軟正黑體" panose="020B0604030504040204" pitchFamily="34" charset="-120"/>
              </a:rPr>
              <a:t>及各項</a:t>
            </a:r>
            <a:r>
              <a:rPr lang="zh-TW" altLang="en-US" sz="1600" b="1" dirty="0">
                <a:solidFill>
                  <a:srgbClr val="C00000"/>
                </a:solidFill>
                <a:latin typeface="微軟正黑體" panose="020B0604030504040204" pitchFamily="34" charset="-120"/>
                <a:ea typeface="微軟正黑體" panose="020B0604030504040204" pitchFamily="34" charset="-120"/>
              </a:rPr>
              <a:t>改善規劃措施</a:t>
            </a:r>
            <a:r>
              <a:rPr lang="zh-TW" altLang="en-US" sz="1600" dirty="0">
                <a:solidFill>
                  <a:schemeClr val="tx1"/>
                </a:solidFill>
                <a:latin typeface="微軟正黑體" panose="020B0604030504040204" pitchFamily="34" charset="-120"/>
                <a:ea typeface="微軟正黑體" panose="020B0604030504040204" pitchFamily="34" charset="-120"/>
              </a:rPr>
              <a:t>需檢附彩色清晰</a:t>
            </a:r>
            <a:r>
              <a:rPr lang="zh-TW" altLang="en-US" sz="1600" b="1" dirty="0">
                <a:solidFill>
                  <a:srgbClr val="C00000"/>
                </a:solidFill>
                <a:latin typeface="微軟正黑體" panose="020B0604030504040204" pitchFamily="34" charset="-120"/>
                <a:ea typeface="微軟正黑體" panose="020B0604030504040204" pitchFamily="34" charset="-120"/>
              </a:rPr>
              <a:t>圖片，</a:t>
            </a:r>
            <a:r>
              <a:rPr lang="zh-TW" altLang="en-US" sz="1600" dirty="0">
                <a:solidFill>
                  <a:schemeClr val="tx1"/>
                </a:solidFill>
                <a:latin typeface="微軟正黑體" panose="020B0604030504040204" pitchFamily="34" charset="-120"/>
                <a:ea typeface="微軟正黑體" panose="020B0604030504040204" pitchFamily="34" charset="-120"/>
              </a:rPr>
              <a:t>以利後續查驗</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若改善店址</a:t>
            </a:r>
            <a:r>
              <a:rPr lang="zh-TW" altLang="en-US" sz="1600" b="1" dirty="0">
                <a:solidFill>
                  <a:srgbClr val="C00000"/>
                </a:solidFill>
                <a:latin typeface="微軟正黑體" panose="020B0604030504040204" pitchFamily="34" charset="-120"/>
                <a:ea typeface="微軟正黑體" panose="020B0604030504040204" pitchFamily="34" charset="-120"/>
              </a:rPr>
              <a:t>不止一家</a:t>
            </a:r>
            <a:r>
              <a:rPr lang="zh-TW" altLang="en-US" sz="1600" dirty="0">
                <a:solidFill>
                  <a:schemeClr val="tx1"/>
                </a:solidFill>
                <a:latin typeface="微軟正黑體" panose="020B0604030504040204" pitchFamily="34" charset="-120"/>
                <a:ea typeface="微軟正黑體" panose="020B0604030504040204" pitchFamily="34" charset="-120"/>
              </a:rPr>
              <a:t>分店，允許業者可自行</a:t>
            </a:r>
            <a:r>
              <a:rPr lang="zh-TW" altLang="en-US" sz="1600" b="1" dirty="0">
                <a:solidFill>
                  <a:srgbClr val="C00000"/>
                </a:solidFill>
                <a:latin typeface="微軟正黑體" panose="020B0604030504040204" pitchFamily="34" charset="-120"/>
                <a:ea typeface="微軟正黑體" panose="020B0604030504040204" pitchFamily="34" charset="-120"/>
              </a:rPr>
              <a:t>擴充</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複製</a:t>
            </a:r>
            <a:r>
              <a:rPr lang="zh-TW" altLang="en-US" sz="1600" dirty="0">
                <a:solidFill>
                  <a:schemeClr val="tx1"/>
                </a:solidFill>
                <a:latin typeface="微軟正黑體" panose="020B0604030504040204" pitchFamily="34" charset="-120"/>
                <a:ea typeface="微軟正黑體" panose="020B0604030504040204" pitchFamily="34" charset="-120"/>
              </a:rPr>
              <a:t>表格</a:t>
            </a:r>
          </a:p>
        </p:txBody>
      </p:sp>
      <p:sp>
        <p:nvSpPr>
          <p:cNvPr id="7" name="文字方塊 6">
            <a:extLst>
              <a:ext uri="{FF2B5EF4-FFF2-40B4-BE49-F238E27FC236}">
                <a16:creationId xmlns:a16="http://schemas.microsoft.com/office/drawing/2014/main" id="{6BBD35A0-0A05-4547-A9BB-3B3AE678F107}"/>
              </a:ext>
            </a:extLst>
          </p:cNvPr>
          <p:cNvSpPr txBox="1"/>
          <p:nvPr/>
        </p:nvSpPr>
        <p:spPr>
          <a:xfrm>
            <a:off x="6300192" y="1474233"/>
            <a:ext cx="1656184"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sz="2400" b="1" dirty="0">
                <a:solidFill>
                  <a:srgbClr val="C00000"/>
                </a:solidFill>
                <a:latin typeface="微軟正黑體" panose="020B0604030504040204" pitchFamily="34" charset="-120"/>
                <a:ea typeface="微軟正黑體" panose="020B0604030504040204" pitchFamily="34" charset="-120"/>
              </a:rPr>
              <a:t>甲組適用</a:t>
            </a:r>
          </a:p>
        </p:txBody>
      </p:sp>
      <p:sp>
        <p:nvSpPr>
          <p:cNvPr id="8" name="投影片編號版面配置區 7">
            <a:extLst>
              <a:ext uri="{FF2B5EF4-FFF2-40B4-BE49-F238E27FC236}">
                <a16:creationId xmlns:a16="http://schemas.microsoft.com/office/drawing/2014/main" id="{CFF546EF-C7F0-4CBB-BAD1-3C36FDC4DB1B}"/>
              </a:ext>
            </a:extLst>
          </p:cNvPr>
          <p:cNvSpPr>
            <a:spLocks noGrp="1"/>
          </p:cNvSpPr>
          <p:nvPr>
            <p:ph type="sldNum" sz="quarter" idx="4"/>
          </p:nvPr>
        </p:nvSpPr>
        <p:spPr>
          <a:xfrm>
            <a:off x="7033421" y="6481783"/>
            <a:ext cx="2133600" cy="365125"/>
          </a:xfrm>
        </p:spPr>
        <p:txBody>
          <a:bodyPr/>
          <a:lstStyle/>
          <a:p>
            <a:fld id="{4E1762D9-BF67-4166-A4E0-1820CE8BD53A}" type="slidenum">
              <a:rPr lang="en-US" altLang="zh-TW" smtClean="0">
                <a:solidFill>
                  <a:schemeClr val="tx1"/>
                </a:solidFill>
              </a:rPr>
              <a:pPr/>
              <a:t>12</a:t>
            </a:fld>
            <a:endParaRPr lang="zh-TW" altLang="en-US" dirty="0">
              <a:solidFill>
                <a:schemeClr val="tx1"/>
              </a:solidFill>
            </a:endParaRPr>
          </a:p>
        </p:txBody>
      </p:sp>
    </p:spTree>
    <p:extLst>
      <p:ext uri="{BB962C8B-B14F-4D97-AF65-F5344CB8AC3E}">
        <p14:creationId xmlns:p14="http://schemas.microsoft.com/office/powerpoint/2010/main" val="196794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(2/9)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13</a:t>
            </a:fld>
            <a:endParaRPr lang="zh-TW" altLang="en-US" sz="1200" dirty="0">
              <a:solidFill>
                <a:schemeClr val="bg1"/>
              </a:solidFill>
            </a:endParaRPr>
          </a:p>
        </p:txBody>
      </p:sp>
      <p:sp>
        <p:nvSpPr>
          <p:cNvPr id="8" name="文字方塊 7">
            <a:extLst>
              <a:ext uri="{FF2B5EF4-FFF2-40B4-BE49-F238E27FC236}">
                <a16:creationId xmlns:a16="http://schemas.microsoft.com/office/drawing/2014/main" id="{A308B718-1AA9-4CD1-9C84-FA8226FC4F11}"/>
              </a:ext>
            </a:extLst>
          </p:cNvPr>
          <p:cNvSpPr txBox="1"/>
          <p:nvPr/>
        </p:nvSpPr>
        <p:spPr>
          <a:xfrm>
            <a:off x="179512" y="554706"/>
            <a:ext cx="5184576" cy="338554"/>
          </a:xfrm>
          <a:prstGeom prst="rect">
            <a:avLst/>
          </a:prstGeom>
          <a:solidFill>
            <a:schemeClr val="bg1"/>
          </a:solidFill>
        </p:spPr>
        <p:txBody>
          <a:bodyPr wrap="square" rtlCol="0">
            <a:spAutoFit/>
          </a:bodyPr>
          <a:lstStyle/>
          <a:p>
            <a:pPr>
              <a:spcAft>
                <a:spcPts val="600"/>
              </a:spcAft>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貳、規劃改善措施及預期效益</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文字方塊 8">
            <a:extLst>
              <a:ext uri="{FF2B5EF4-FFF2-40B4-BE49-F238E27FC236}">
                <a16:creationId xmlns:a16="http://schemas.microsoft.com/office/drawing/2014/main" id="{9757ABDA-E859-401A-A70B-8D59DBF31F50}"/>
              </a:ext>
            </a:extLst>
          </p:cNvPr>
          <p:cNvSpPr txBox="1"/>
          <p:nvPr/>
        </p:nvSpPr>
        <p:spPr>
          <a:xfrm>
            <a:off x="323528" y="989703"/>
            <a:ext cx="1090465" cy="338554"/>
          </a:xfrm>
          <a:prstGeom prst="rect">
            <a:avLst/>
          </a:prstGeom>
          <a:solidFill>
            <a:schemeClr val="accent5"/>
          </a:solid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照明系統</a:t>
            </a:r>
          </a:p>
        </p:txBody>
      </p:sp>
      <p:pic>
        <p:nvPicPr>
          <p:cNvPr id="11" name="Picture 4" descr="C:\Users\aienchiang\AppData\Local\LINE\Cache\tmp\1552027035914.jpg">
            <a:extLst>
              <a:ext uri="{FF2B5EF4-FFF2-40B4-BE49-F238E27FC236}">
                <a16:creationId xmlns:a16="http://schemas.microsoft.com/office/drawing/2014/main" id="{518B947D-194F-49D4-8EB7-DBC2C9471D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58667"/>
            <a:ext cx="8424936" cy="5247474"/>
          </a:xfrm>
          <a:prstGeom prst="rect">
            <a:avLst/>
          </a:prstGeom>
          <a:noFill/>
          <a:extLst>
            <a:ext uri="{909E8E84-426E-40DD-AFC4-6F175D3DCCD1}">
              <a14:hiddenFill xmlns:a14="http://schemas.microsoft.com/office/drawing/2010/main">
                <a:solidFill>
                  <a:srgbClr val="FFFFFF"/>
                </a:solidFill>
              </a14:hiddenFill>
            </a:ext>
          </a:extLst>
        </p:spPr>
      </p:pic>
      <p:sp>
        <p:nvSpPr>
          <p:cNvPr id="19" name="矩形: 摺角紙張 18">
            <a:extLst>
              <a:ext uri="{FF2B5EF4-FFF2-40B4-BE49-F238E27FC236}">
                <a16:creationId xmlns:a16="http://schemas.microsoft.com/office/drawing/2014/main" id="{01A8BD7B-EFF6-4258-BC3E-F21813D7E12D}"/>
              </a:ext>
            </a:extLst>
          </p:cNvPr>
          <p:cNvSpPr/>
          <p:nvPr/>
        </p:nvSpPr>
        <p:spPr>
          <a:xfrm>
            <a:off x="4007723" y="4436052"/>
            <a:ext cx="4295157" cy="1971292"/>
          </a:xfrm>
          <a:prstGeom prst="foldedCorner">
            <a:avLst/>
          </a:prstGeom>
          <a:solidFill>
            <a:schemeClr val="bg1">
              <a:lumMod val="9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600"/>
              </a:spcAft>
            </a:pPr>
            <a:r>
              <a:rPr lang="zh-TW" altLang="en-US" sz="1600" b="1" u="sng" dirty="0">
                <a:solidFill>
                  <a:srgbClr val="002060"/>
                </a:solidFill>
                <a:latin typeface="微軟正黑體" panose="020B0604030504040204" pitchFamily="34" charset="-120"/>
                <a:ea typeface="微軟正黑體" panose="020B0604030504040204" pitchFamily="34" charset="-120"/>
              </a:rPr>
              <a:t>第二部分</a:t>
            </a:r>
            <a:endParaRPr lang="en-US" altLang="zh-TW" sz="1600" b="1" u="sng" dirty="0">
              <a:solidFill>
                <a:srgbClr val="002060"/>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填寫</a:t>
            </a:r>
            <a:r>
              <a:rPr lang="zh-TW" altLang="en-US" sz="1600" b="1" dirty="0">
                <a:solidFill>
                  <a:srgbClr val="C00000"/>
                </a:solidFill>
                <a:latin typeface="微軟正黑體" panose="020B0604030504040204" pitchFamily="34" charset="-120"/>
                <a:ea typeface="微軟正黑體" panose="020B0604030504040204" pitchFamily="34" charset="-120"/>
              </a:rPr>
              <a:t>照明</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空調</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冷凍冷藏</a:t>
            </a:r>
            <a:r>
              <a:rPr lang="zh-TW" altLang="en-US" sz="1600" dirty="0">
                <a:solidFill>
                  <a:schemeClr val="tx1"/>
                </a:solidFill>
                <a:latin typeface="微軟正黑體" panose="020B0604030504040204" pitchFamily="34" charset="-120"/>
                <a:ea typeface="微軟正黑體" panose="020B0604030504040204" pitchFamily="34" charset="-120"/>
              </a:rPr>
              <a:t>設備及節能</a:t>
            </a:r>
            <a:r>
              <a:rPr lang="zh-TW" altLang="en-US" sz="1600" b="1" dirty="0">
                <a:solidFill>
                  <a:srgbClr val="C00000"/>
                </a:solidFill>
                <a:latin typeface="微軟正黑體" panose="020B0604030504040204" pitchFamily="34" charset="-120"/>
                <a:ea typeface="微軟正黑體" panose="020B0604030504040204" pitchFamily="34" charset="-120"/>
              </a:rPr>
              <a:t>改善工程</a:t>
            </a:r>
            <a:r>
              <a:rPr lang="zh-TW" altLang="en-US" sz="1600" dirty="0">
                <a:solidFill>
                  <a:schemeClr val="tx1"/>
                </a:solidFill>
                <a:latin typeface="微軟正黑體" panose="020B0604030504040204" pitchFamily="34" charset="-120"/>
                <a:ea typeface="微軟正黑體" panose="020B0604030504040204" pitchFamily="34" charset="-120"/>
              </a:rPr>
              <a:t>之</a:t>
            </a:r>
            <a:r>
              <a:rPr lang="zh-TW" altLang="en-US" sz="1600" b="1" dirty="0">
                <a:solidFill>
                  <a:srgbClr val="C00000"/>
                </a:solidFill>
                <a:latin typeface="微軟正黑體" panose="020B0604030504040204" pitchFamily="34" charset="-120"/>
                <a:ea typeface="微軟正黑體" panose="020B0604030504040204" pitchFamily="34" charset="-120"/>
              </a:rPr>
              <a:t>規劃</a:t>
            </a:r>
            <a:r>
              <a:rPr lang="zh-TW" altLang="en-US" sz="1600" dirty="0">
                <a:solidFill>
                  <a:schemeClr val="tx1"/>
                </a:solidFill>
                <a:latin typeface="微軟正黑體" panose="020B0604030504040204" pitchFamily="34" charset="-120"/>
                <a:ea typeface="微軟正黑體" panose="020B0604030504040204" pitchFamily="34" charset="-120"/>
              </a:rPr>
              <a:t>與</a:t>
            </a:r>
            <a:r>
              <a:rPr lang="zh-TW" altLang="en-US" sz="1600" b="1" dirty="0">
                <a:solidFill>
                  <a:srgbClr val="C00000"/>
                </a:solidFill>
                <a:latin typeface="微軟正黑體" panose="020B0604030504040204" pitchFamily="34" charset="-120"/>
                <a:ea typeface="微軟正黑體" panose="020B0604030504040204" pitchFamily="34" charset="-120"/>
              </a:rPr>
              <a:t>效益</a:t>
            </a:r>
            <a:r>
              <a:rPr lang="zh-TW" altLang="en-US" sz="1600" b="1" dirty="0">
                <a:solidFill>
                  <a:schemeClr val="tx1"/>
                </a:solidFill>
                <a:latin typeface="微軟正黑體" panose="020B0604030504040204" pitchFamily="34" charset="-120"/>
                <a:ea typeface="微軟正黑體" panose="020B0604030504040204" pitchFamily="34" charset="-120"/>
              </a:rPr>
              <a:t>，</a:t>
            </a:r>
            <a:r>
              <a:rPr lang="zh-TW" altLang="en-US" sz="1600" dirty="0">
                <a:solidFill>
                  <a:schemeClr val="tx1"/>
                </a:solidFill>
                <a:latin typeface="微軟正黑體" panose="020B0604030504040204" pitchFamily="34" charset="-120"/>
                <a:ea typeface="微軟正黑體" panose="020B0604030504040204" pitchFamily="34" charset="-120"/>
              </a:rPr>
              <a:t>可自行</a:t>
            </a:r>
            <a:r>
              <a:rPr lang="zh-TW" altLang="en-US" sz="1600" b="1" dirty="0">
                <a:solidFill>
                  <a:srgbClr val="C00000"/>
                </a:solidFill>
                <a:latin typeface="微軟正黑體" panose="020B0604030504040204" pitchFamily="34" charset="-120"/>
                <a:ea typeface="微軟正黑體" panose="020B0604030504040204" pitchFamily="34" charset="-120"/>
              </a:rPr>
              <a:t>擴充</a:t>
            </a:r>
            <a:r>
              <a:rPr lang="zh-TW" altLang="en-US" sz="1600" dirty="0">
                <a:solidFill>
                  <a:schemeClr val="tx1"/>
                </a:solidFill>
                <a:latin typeface="微軟正黑體" panose="020B0604030504040204" pitchFamily="34" charset="-120"/>
                <a:ea typeface="微軟正黑體" panose="020B0604030504040204" pitchFamily="34" charset="-120"/>
              </a:rPr>
              <a:t>欄位</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揭露汰換設備之</a:t>
            </a:r>
            <a:r>
              <a:rPr lang="zh-TW" altLang="en-US" sz="1600" b="1" dirty="0">
                <a:solidFill>
                  <a:srgbClr val="C00000"/>
                </a:solidFill>
                <a:latin typeface="微軟正黑體" panose="020B0604030504040204" pitchFamily="34" charset="-120"/>
                <a:ea typeface="微軟正黑體" panose="020B0604030504040204" pitchFamily="34" charset="-120"/>
              </a:rPr>
              <a:t>規格</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數量</a:t>
            </a:r>
            <a:r>
              <a:rPr lang="zh-TW" altLang="en-US" sz="1600"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能源效率</a:t>
            </a:r>
            <a:r>
              <a:rPr lang="zh-TW" altLang="en-US" sz="1600" dirty="0">
                <a:solidFill>
                  <a:schemeClr val="tx1"/>
                </a:solidFill>
                <a:latin typeface="微軟正黑體" panose="020B0604030504040204" pitchFamily="34" charset="-120"/>
                <a:ea typeface="微軟正黑體" panose="020B0604030504040204" pitchFamily="34" charset="-120"/>
              </a:rPr>
              <a:t>及</a:t>
            </a:r>
            <a:r>
              <a:rPr lang="zh-TW" altLang="en-US" sz="1600" b="1" dirty="0">
                <a:solidFill>
                  <a:srgbClr val="C00000"/>
                </a:solidFill>
                <a:latin typeface="微軟正黑體" panose="020B0604030504040204" pitchFamily="34" charset="-120"/>
                <a:ea typeface="微軟正黑體" panose="020B0604030504040204" pitchFamily="34" charset="-120"/>
              </a:rPr>
              <a:t>單價</a:t>
            </a:r>
            <a:r>
              <a:rPr lang="zh-TW" altLang="en-US" sz="1600" dirty="0">
                <a:solidFill>
                  <a:schemeClr val="tx1"/>
                </a:solidFill>
                <a:latin typeface="微軟正黑體" panose="020B0604030504040204" pitchFamily="34" charset="-120"/>
                <a:ea typeface="微軟正黑體" panose="020B0604030504040204" pitchFamily="34" charset="-120"/>
              </a:rPr>
              <a:t>，作為後續</a:t>
            </a:r>
            <a:r>
              <a:rPr lang="zh-TW" altLang="en-US" sz="1600" b="1" dirty="0">
                <a:solidFill>
                  <a:srgbClr val="C00000"/>
                </a:solidFill>
                <a:latin typeface="微軟正黑體" panose="020B0604030504040204" pitchFamily="34" charset="-120"/>
                <a:ea typeface="微軟正黑體" panose="020B0604030504040204" pitchFamily="34" charset="-120"/>
              </a:rPr>
              <a:t>驗收</a:t>
            </a:r>
            <a:r>
              <a:rPr lang="zh-TW" altLang="en-US" sz="1600" dirty="0">
                <a:solidFill>
                  <a:schemeClr val="tx1"/>
                </a:solidFill>
                <a:latin typeface="微軟正黑體" panose="020B0604030504040204" pitchFamily="34" charset="-120"/>
                <a:ea typeface="微軟正黑體" panose="020B0604030504040204" pitchFamily="34" charset="-120"/>
              </a:rPr>
              <a:t>之依據</a:t>
            </a:r>
          </a:p>
        </p:txBody>
      </p:sp>
      <p:grpSp>
        <p:nvGrpSpPr>
          <p:cNvPr id="5" name="群組 4">
            <a:extLst>
              <a:ext uri="{FF2B5EF4-FFF2-40B4-BE49-F238E27FC236}">
                <a16:creationId xmlns:a16="http://schemas.microsoft.com/office/drawing/2014/main" id="{DC1B7574-FC40-41AB-9278-052A00099274}"/>
              </a:ext>
            </a:extLst>
          </p:cNvPr>
          <p:cNvGrpSpPr/>
          <p:nvPr/>
        </p:nvGrpSpPr>
        <p:grpSpPr>
          <a:xfrm>
            <a:off x="2670014" y="3706456"/>
            <a:ext cx="5919679" cy="2746880"/>
            <a:chOff x="2670014" y="3706456"/>
            <a:chExt cx="5919679" cy="2746880"/>
          </a:xfrm>
        </p:grpSpPr>
        <p:grpSp>
          <p:nvGrpSpPr>
            <p:cNvPr id="13" name="群組 12">
              <a:extLst>
                <a:ext uri="{FF2B5EF4-FFF2-40B4-BE49-F238E27FC236}">
                  <a16:creationId xmlns:a16="http://schemas.microsoft.com/office/drawing/2014/main" id="{52C7A79B-2ECF-4FFC-B31D-FA0D8E1800D9}"/>
                </a:ext>
              </a:extLst>
            </p:cNvPr>
            <p:cNvGrpSpPr/>
            <p:nvPr/>
          </p:nvGrpSpPr>
          <p:grpSpPr>
            <a:xfrm>
              <a:off x="3960607" y="5049976"/>
              <a:ext cx="4629086" cy="1403360"/>
              <a:chOff x="3817953" y="4191276"/>
              <a:chExt cx="4121185" cy="1171091"/>
            </a:xfrm>
          </p:grpSpPr>
          <p:pic>
            <p:nvPicPr>
              <p:cNvPr id="16" name="圖片 15">
                <a:extLst>
                  <a:ext uri="{FF2B5EF4-FFF2-40B4-BE49-F238E27FC236}">
                    <a16:creationId xmlns:a16="http://schemas.microsoft.com/office/drawing/2014/main" id="{033364F1-548F-4327-92D9-1573F88A32DF}"/>
                  </a:ext>
                </a:extLst>
              </p:cNvPr>
              <p:cNvPicPr>
                <a:picLocks noChangeAspect="1"/>
              </p:cNvPicPr>
              <p:nvPr/>
            </p:nvPicPr>
            <p:blipFill rotWithShape="1">
              <a:blip r:embed="rId3">
                <a:extLst>
                  <a:ext uri="{28A0092B-C50C-407E-A947-70E740481C1C}">
                    <a14:useLocalDpi xmlns:a14="http://schemas.microsoft.com/office/drawing/2010/main" val="0"/>
                  </a:ext>
                </a:extLst>
              </a:blip>
              <a:srcRect t="21090" b="50493"/>
              <a:stretch/>
            </p:blipFill>
            <p:spPr>
              <a:xfrm>
                <a:off x="3817953" y="4191276"/>
                <a:ext cx="4121185" cy="11710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矩形 16">
                <a:extLst>
                  <a:ext uri="{FF2B5EF4-FFF2-40B4-BE49-F238E27FC236}">
                    <a16:creationId xmlns:a16="http://schemas.microsoft.com/office/drawing/2014/main" id="{6005B670-CA30-4742-87F1-DEFB956C28B5}"/>
                  </a:ext>
                </a:extLst>
              </p:cNvPr>
              <p:cNvSpPr/>
              <p:nvPr/>
            </p:nvSpPr>
            <p:spPr>
              <a:xfrm>
                <a:off x="5471666" y="4786923"/>
                <a:ext cx="274630" cy="1729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a:extLst>
                <a:ext uri="{FF2B5EF4-FFF2-40B4-BE49-F238E27FC236}">
                  <a16:creationId xmlns:a16="http://schemas.microsoft.com/office/drawing/2014/main" id="{15CCA471-79E5-4557-BD6B-191386932F9C}"/>
                </a:ext>
              </a:extLst>
            </p:cNvPr>
            <p:cNvSpPr/>
            <p:nvPr/>
          </p:nvSpPr>
          <p:spPr>
            <a:xfrm>
              <a:off x="5162093" y="5484000"/>
              <a:ext cx="519538" cy="456014"/>
            </a:xfrm>
            <a:prstGeom prst="rect">
              <a:avLst/>
            </a:prstGeom>
            <a:solidFill>
              <a:srgbClr val="BEBD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232FA508-2955-44C2-9BF6-354AF0ED24CA}"/>
                </a:ext>
              </a:extLst>
            </p:cNvPr>
            <p:cNvSpPr/>
            <p:nvPr/>
          </p:nvSpPr>
          <p:spPr>
            <a:xfrm>
              <a:off x="2670014" y="3706456"/>
              <a:ext cx="383982" cy="2072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 name="直線單箭頭接點 24">
              <a:extLst>
                <a:ext uri="{FF2B5EF4-FFF2-40B4-BE49-F238E27FC236}">
                  <a16:creationId xmlns:a16="http://schemas.microsoft.com/office/drawing/2014/main" id="{97D5BBED-3291-4649-8F18-666BC6DB5D97}"/>
                </a:ext>
              </a:extLst>
            </p:cNvPr>
            <p:cNvCxnSpPr>
              <a:cxnSpLocks/>
            </p:cNvCxnSpPr>
            <p:nvPr/>
          </p:nvCxnSpPr>
          <p:spPr>
            <a:xfrm flipH="1" flipV="1">
              <a:off x="3131840" y="3982406"/>
              <a:ext cx="2394993" cy="1516927"/>
            </a:xfrm>
            <a:prstGeom prst="straightConnector1">
              <a:avLst/>
            </a:prstGeom>
            <a:ln w="28575">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13</a:t>
            </a:fld>
            <a:endParaRPr lang="zh-TW" altLang="en-US" dirty="0">
              <a:solidFill>
                <a:schemeClr val="tx1"/>
              </a:solidFill>
            </a:endParaRPr>
          </a:p>
        </p:txBody>
      </p:sp>
      <p:grpSp>
        <p:nvGrpSpPr>
          <p:cNvPr id="26" name="群組 25">
            <a:extLst>
              <a:ext uri="{FF2B5EF4-FFF2-40B4-BE49-F238E27FC236}">
                <a16:creationId xmlns:a16="http://schemas.microsoft.com/office/drawing/2014/main" id="{9E73B8F2-52F9-4CA5-9A9B-9001E6228610}"/>
              </a:ext>
            </a:extLst>
          </p:cNvPr>
          <p:cNvGrpSpPr/>
          <p:nvPr/>
        </p:nvGrpSpPr>
        <p:grpSpPr>
          <a:xfrm>
            <a:off x="3931933" y="4525394"/>
            <a:ext cx="5051284" cy="2074303"/>
            <a:chOff x="-517278" y="44624"/>
            <a:chExt cx="5939140" cy="2858007"/>
          </a:xfrm>
        </p:grpSpPr>
        <p:pic>
          <p:nvPicPr>
            <p:cNvPr id="1026" name="Picture 2" descr="C:\Users\aienchiang\AppData\Local\LINE\Cache\tmp\1554456344967.jpg">
              <a:extLst>
                <a:ext uri="{FF2B5EF4-FFF2-40B4-BE49-F238E27FC236}">
                  <a16:creationId xmlns:a16="http://schemas.microsoft.com/office/drawing/2014/main" id="{2C3393D0-AE77-4DA8-97C3-66725419BD68}"/>
                </a:ext>
              </a:extLst>
            </p:cNvPr>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b="86548"/>
            <a:stretch/>
          </p:blipFill>
          <p:spPr bwMode="auto">
            <a:xfrm>
              <a:off x="-512213" y="44624"/>
              <a:ext cx="5934075" cy="8661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aienchiang\AppData\Local\LINE\Cache\tmp\1554456344967.jpg">
              <a:extLst>
                <a:ext uri="{FF2B5EF4-FFF2-40B4-BE49-F238E27FC236}">
                  <a16:creationId xmlns:a16="http://schemas.microsoft.com/office/drawing/2014/main" id="{26052BD5-8D23-4196-8F21-CCE7D5DB4CF5}"/>
                </a:ext>
              </a:extLst>
            </p:cNvPr>
            <p:cNvPicPr>
              <a:picLocks noChangeAspect="1" noChangeArrowheads="1"/>
            </p:cNvPicPr>
            <p:nvPr/>
          </p:nvPicPr>
          <p:blipFill rotWithShape="1">
            <a:blip r:embed="rId4">
              <a:duotone>
                <a:prstClr val="black"/>
                <a:srgbClr val="D9C3A5">
                  <a:tint val="50000"/>
                  <a:satMod val="180000"/>
                </a:srgbClr>
              </a:duotone>
              <a:extLst>
                <a:ext uri="{28A0092B-C50C-407E-A947-70E740481C1C}">
                  <a14:useLocalDpi xmlns:a14="http://schemas.microsoft.com/office/drawing/2010/main" val="0"/>
                </a:ext>
              </a:extLst>
            </a:blip>
            <a:srcRect t="67763"/>
            <a:stretch/>
          </p:blipFill>
          <p:spPr bwMode="auto">
            <a:xfrm>
              <a:off x="-517278" y="826925"/>
              <a:ext cx="5934075" cy="207570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2954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(3/9)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14</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14</a:t>
            </a:fld>
            <a:endParaRPr lang="zh-TW" altLang="en-US" dirty="0">
              <a:solidFill>
                <a:schemeClr val="tx1"/>
              </a:solidFill>
            </a:endParaRPr>
          </a:p>
        </p:txBody>
      </p:sp>
      <p:pic>
        <p:nvPicPr>
          <p:cNvPr id="2050" name="Picture 2" descr="C:\Users\aienchiang\AppData\Local\LINE\Cache\tmp\1554458136712.jpg">
            <a:extLst>
              <a:ext uri="{FF2B5EF4-FFF2-40B4-BE49-F238E27FC236}">
                <a16:creationId xmlns:a16="http://schemas.microsoft.com/office/drawing/2014/main" id="{E63BB5E0-8A44-42EC-9317-B98AE659A1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647" y="620688"/>
            <a:ext cx="8484706" cy="536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184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90"/>
            <a:ext cx="5688632" cy="823235"/>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(4/9)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15</a:t>
            </a:fld>
            <a:endParaRPr lang="zh-TW" altLang="en-US" sz="1200" dirty="0">
              <a:solidFill>
                <a:schemeClr val="bg1"/>
              </a:solidFill>
            </a:endParaRPr>
          </a:p>
        </p:txBody>
      </p:sp>
      <p:sp>
        <p:nvSpPr>
          <p:cNvPr id="2" name="投影片編號版面配置區 1">
            <a:extLst>
              <a:ext uri="{FF2B5EF4-FFF2-40B4-BE49-F238E27FC236}">
                <a16:creationId xmlns:a16="http://schemas.microsoft.com/office/drawing/2014/main" id="{D36B798B-269F-4D1C-B252-346FD12E0CB0}"/>
              </a:ext>
            </a:extLst>
          </p:cNvPr>
          <p:cNvSpPr>
            <a:spLocks noGrp="1"/>
          </p:cNvSpPr>
          <p:nvPr>
            <p:ph type="sldNum" sz="quarter" idx="4"/>
          </p:nvPr>
        </p:nvSpPr>
        <p:spPr>
          <a:xfrm>
            <a:off x="6941829" y="6453988"/>
            <a:ext cx="2133600" cy="365125"/>
          </a:xfrm>
        </p:spPr>
        <p:txBody>
          <a:bodyPr/>
          <a:lstStyle/>
          <a:p>
            <a:fld id="{4E1762D9-BF67-4166-A4E0-1820CE8BD53A}" type="slidenum">
              <a:rPr lang="en-US" altLang="zh-TW" smtClean="0">
                <a:solidFill>
                  <a:schemeClr val="tx1"/>
                </a:solidFill>
              </a:rPr>
              <a:pPr/>
              <a:t>15</a:t>
            </a:fld>
            <a:endParaRPr lang="zh-TW" altLang="en-US" dirty="0">
              <a:solidFill>
                <a:schemeClr val="tx1"/>
              </a:solidFill>
            </a:endParaRPr>
          </a:p>
        </p:txBody>
      </p:sp>
      <p:pic>
        <p:nvPicPr>
          <p:cNvPr id="20" name="Picture 2" descr="C:\Users\aienchiang\AppData\Local\LINE\Cache\tmp\1552027672958.jpg">
            <a:extLst>
              <a:ext uri="{FF2B5EF4-FFF2-40B4-BE49-F238E27FC236}">
                <a16:creationId xmlns:a16="http://schemas.microsoft.com/office/drawing/2014/main" id="{DADB349D-BBA9-4E9E-A67A-29D9FB242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9" y="723026"/>
            <a:ext cx="9111742" cy="5475755"/>
          </a:xfrm>
          <a:prstGeom prst="rect">
            <a:avLst/>
          </a:prstGeom>
          <a:noFill/>
          <a:extLst>
            <a:ext uri="{909E8E84-426E-40DD-AFC4-6F175D3DCCD1}">
              <a14:hiddenFill xmlns:a14="http://schemas.microsoft.com/office/drawing/2010/main">
                <a:solidFill>
                  <a:srgbClr val="FFFFFF"/>
                </a:solidFill>
              </a14:hiddenFill>
            </a:ext>
          </a:extLst>
        </p:spPr>
      </p:pic>
      <p:sp>
        <p:nvSpPr>
          <p:cNvPr id="21" name="文字方塊 20">
            <a:extLst>
              <a:ext uri="{FF2B5EF4-FFF2-40B4-BE49-F238E27FC236}">
                <a16:creationId xmlns:a16="http://schemas.microsoft.com/office/drawing/2014/main" id="{D4503740-BEFE-42C2-AAE0-F9E7A4A09EC1}"/>
              </a:ext>
            </a:extLst>
          </p:cNvPr>
          <p:cNvSpPr txBox="1"/>
          <p:nvPr/>
        </p:nvSpPr>
        <p:spPr>
          <a:xfrm>
            <a:off x="520706" y="374479"/>
            <a:ext cx="1090465" cy="338554"/>
          </a:xfrm>
          <a:prstGeom prst="rect">
            <a:avLst/>
          </a:prstGeom>
          <a:solidFill>
            <a:schemeClr val="accent2">
              <a:lumMod val="60000"/>
              <a:lumOff val="40000"/>
            </a:schemeClr>
          </a:solid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空調系統</a:t>
            </a:r>
          </a:p>
        </p:txBody>
      </p:sp>
      <p:sp>
        <p:nvSpPr>
          <p:cNvPr id="24" name="矩形: 摺角紙張 23">
            <a:extLst>
              <a:ext uri="{FF2B5EF4-FFF2-40B4-BE49-F238E27FC236}">
                <a16:creationId xmlns:a16="http://schemas.microsoft.com/office/drawing/2014/main" id="{E1E65DCC-562A-495E-BF5C-C8A556C069D4}"/>
              </a:ext>
            </a:extLst>
          </p:cNvPr>
          <p:cNvSpPr/>
          <p:nvPr/>
        </p:nvSpPr>
        <p:spPr>
          <a:xfrm>
            <a:off x="3606989" y="5298291"/>
            <a:ext cx="5184576" cy="1548800"/>
          </a:xfrm>
          <a:prstGeom prst="foldedCorner">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36000" rtlCol="0" anchor="ctr"/>
          <a:lstStyle/>
          <a:p>
            <a:pPr marL="342900" indent="-342900" algn="just">
              <a:spcAft>
                <a:spcPts val="600"/>
              </a:spcAft>
              <a:buFont typeface="+mj-lt"/>
              <a:buAutoNum type="arabicPeriod"/>
            </a:pPr>
            <a:r>
              <a:rPr lang="zh-TW" altLang="en-US" sz="1600" b="1" u="sng" dirty="0">
                <a:solidFill>
                  <a:srgbClr val="002060"/>
                </a:solidFill>
                <a:latin typeface="微軟正黑體" panose="020B0604030504040204" pitchFamily="34" charset="-120"/>
                <a:ea typeface="微軟正黑體" panose="020B0604030504040204" pitchFamily="34" charset="-120"/>
              </a:rPr>
              <a:t>平均負載率</a:t>
            </a:r>
            <a:r>
              <a:rPr lang="en-US" altLang="zh-TW" sz="1600" b="1" u="sng" dirty="0">
                <a:solidFill>
                  <a:srgbClr val="002060"/>
                </a:solidFill>
                <a:latin typeface="微軟正黑體" panose="020B0604030504040204" pitchFamily="34" charset="-120"/>
                <a:ea typeface="微軟正黑體" panose="020B0604030504040204" pitchFamily="34" charset="-120"/>
              </a:rPr>
              <a:t>G</a:t>
            </a:r>
            <a:r>
              <a:rPr lang="zh-TW" altLang="en-US" sz="1600" dirty="0">
                <a:solidFill>
                  <a:schemeClr val="tx1"/>
                </a:solidFill>
                <a:latin typeface="微軟正黑體" panose="020B0604030504040204" pitchFamily="34" charset="-120"/>
                <a:ea typeface="微軟正黑體" panose="020B0604030504040204" pitchFamily="34" charset="-120"/>
              </a:rPr>
              <a:t>：依據經濟部能源局能源效率標示管理系統估算之空調設備平均負載率約為</a:t>
            </a:r>
            <a:r>
              <a:rPr lang="en-US" altLang="zh-TW" sz="1600" b="1" dirty="0">
                <a:solidFill>
                  <a:srgbClr val="C00000"/>
                </a:solidFill>
                <a:latin typeface="微軟正黑體" panose="020B0604030504040204" pitchFamily="34" charset="-120"/>
                <a:ea typeface="微軟正黑體" panose="020B0604030504040204" pitchFamily="34" charset="-120"/>
              </a:rPr>
              <a:t>47.77%</a:t>
            </a:r>
            <a:r>
              <a:rPr lang="zh-TW" altLang="en-US" sz="1600" dirty="0">
                <a:solidFill>
                  <a:schemeClr val="tx1"/>
                </a:solidFill>
                <a:latin typeface="微軟正黑體" panose="020B0604030504040204" pitchFamily="34" charset="-120"/>
                <a:ea typeface="微軟正黑體" panose="020B0604030504040204" pitchFamily="34" charset="-120"/>
              </a:rPr>
              <a:t>，可依</a:t>
            </a:r>
            <a:r>
              <a:rPr lang="zh-TW" altLang="en-US" sz="1600" b="1" dirty="0">
                <a:solidFill>
                  <a:srgbClr val="C00000"/>
                </a:solidFill>
                <a:latin typeface="微軟正黑體" panose="020B0604030504040204" pitchFamily="34" charset="-120"/>
                <a:ea typeface="微軟正黑體" panose="020B0604030504040204" pitchFamily="34" charset="-120"/>
              </a:rPr>
              <a:t>實際使用狀況</a:t>
            </a:r>
            <a:r>
              <a:rPr lang="zh-TW" altLang="en-US" sz="1600" dirty="0">
                <a:solidFill>
                  <a:schemeClr val="tx1"/>
                </a:solidFill>
                <a:latin typeface="微軟正黑體" panose="020B0604030504040204" pitchFamily="34" charset="-120"/>
                <a:ea typeface="微軟正黑體" panose="020B0604030504040204" pitchFamily="34" charset="-120"/>
              </a:rPr>
              <a:t>調整</a:t>
            </a:r>
            <a:endParaRPr lang="en-US" altLang="zh-TW" sz="1600" dirty="0">
              <a:solidFill>
                <a:schemeClr val="tx1"/>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假定在改善前、改善後</a:t>
            </a:r>
            <a:r>
              <a:rPr lang="zh-TW" altLang="en-US" sz="1600" b="1" dirty="0">
                <a:solidFill>
                  <a:srgbClr val="C00000"/>
                </a:solidFill>
                <a:latin typeface="微軟正黑體" panose="020B0604030504040204" pitchFamily="34" charset="-120"/>
                <a:ea typeface="微軟正黑體" panose="020B0604030504040204" pitchFamily="34" charset="-120"/>
              </a:rPr>
              <a:t>全年製冷量相同</a:t>
            </a:r>
            <a:r>
              <a:rPr lang="zh-TW" altLang="en-US" sz="1600" dirty="0">
                <a:solidFill>
                  <a:schemeClr val="tx1"/>
                </a:solidFill>
                <a:latin typeface="微軟正黑體" panose="020B0604030504040204" pitchFamily="34" charset="-120"/>
                <a:ea typeface="微軟正黑體" panose="020B0604030504040204" pitchFamily="34" charset="-120"/>
              </a:rPr>
              <a:t>的一致比較基準下</a:t>
            </a:r>
          </a:p>
        </p:txBody>
      </p:sp>
      <p:sp>
        <p:nvSpPr>
          <p:cNvPr id="26" name="矩形 25">
            <a:extLst>
              <a:ext uri="{FF2B5EF4-FFF2-40B4-BE49-F238E27FC236}">
                <a16:creationId xmlns:a16="http://schemas.microsoft.com/office/drawing/2014/main" id="{F631265C-F939-48A0-8C71-C9EC9E12ACD5}"/>
              </a:ext>
            </a:extLst>
          </p:cNvPr>
          <p:cNvSpPr/>
          <p:nvPr/>
        </p:nvSpPr>
        <p:spPr>
          <a:xfrm>
            <a:off x="4625164" y="764844"/>
            <a:ext cx="677980" cy="4402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語音泡泡: 圓角矩形 26">
            <a:extLst>
              <a:ext uri="{FF2B5EF4-FFF2-40B4-BE49-F238E27FC236}">
                <a16:creationId xmlns:a16="http://schemas.microsoft.com/office/drawing/2014/main" id="{B4D868FA-F434-4206-9954-B36E937305AF}"/>
              </a:ext>
            </a:extLst>
          </p:cNvPr>
          <p:cNvSpPr/>
          <p:nvPr/>
        </p:nvSpPr>
        <p:spPr>
          <a:xfrm>
            <a:off x="1065939" y="1953782"/>
            <a:ext cx="944326" cy="360040"/>
          </a:xfrm>
          <a:prstGeom prst="wedgeRoundRectCallout">
            <a:avLst>
              <a:gd name="adj1" fmla="val 39602"/>
              <a:gd name="adj2" fmla="val -98701"/>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zh-TW" altLang="en-US" sz="1600" b="1" dirty="0">
                <a:solidFill>
                  <a:srgbClr val="002060"/>
                </a:solidFill>
                <a:latin typeface="微軟正黑體" panose="020B0604030504040204" pitchFamily="34" charset="-120"/>
                <a:ea typeface="微軟正黑體" panose="020B0604030504040204" pitchFamily="34" charset="-120"/>
              </a:rPr>
              <a:t>舊型號</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28" name="語音泡泡: 圓角矩形 27">
            <a:extLst>
              <a:ext uri="{FF2B5EF4-FFF2-40B4-BE49-F238E27FC236}">
                <a16:creationId xmlns:a16="http://schemas.microsoft.com/office/drawing/2014/main" id="{32F41014-771A-4FEC-BF0C-48349B4D2B46}"/>
              </a:ext>
            </a:extLst>
          </p:cNvPr>
          <p:cNvSpPr/>
          <p:nvPr/>
        </p:nvSpPr>
        <p:spPr>
          <a:xfrm>
            <a:off x="2334770" y="1964413"/>
            <a:ext cx="944326" cy="360040"/>
          </a:xfrm>
          <a:prstGeom prst="wedgeRoundRectCallout">
            <a:avLst>
              <a:gd name="adj1" fmla="val 1456"/>
              <a:gd name="adj2" fmla="val -111528"/>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zh-TW" altLang="en-US" sz="1600" b="1" dirty="0">
                <a:solidFill>
                  <a:srgbClr val="002060"/>
                </a:solidFill>
                <a:latin typeface="微軟正黑體" panose="020B0604030504040204" pitchFamily="34" charset="-120"/>
                <a:ea typeface="微軟正黑體" panose="020B0604030504040204" pitchFamily="34" charset="-120"/>
              </a:rPr>
              <a:t>新型號</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a16="http://schemas.microsoft.com/office/drawing/2014/main" id="{CE0342DA-B2E8-4D3E-98D1-9D676F66A7A9}"/>
              </a:ext>
            </a:extLst>
          </p:cNvPr>
          <p:cNvGrpSpPr/>
          <p:nvPr/>
        </p:nvGrpSpPr>
        <p:grpSpPr>
          <a:xfrm>
            <a:off x="2463839" y="659219"/>
            <a:ext cx="6228107" cy="6071688"/>
            <a:chOff x="2463839" y="659219"/>
            <a:chExt cx="6228107" cy="6071688"/>
          </a:xfrm>
        </p:grpSpPr>
        <p:pic>
          <p:nvPicPr>
            <p:cNvPr id="29" name="圖片 28">
              <a:extLst>
                <a:ext uri="{FF2B5EF4-FFF2-40B4-BE49-F238E27FC236}">
                  <a16:creationId xmlns:a16="http://schemas.microsoft.com/office/drawing/2014/main" id="{401F1E19-F434-49D2-A51D-0E513E35175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r="24812"/>
            <a:stretch/>
          </p:blipFill>
          <p:spPr>
            <a:xfrm>
              <a:off x="5475057" y="659219"/>
              <a:ext cx="3216889" cy="60716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矩形 29">
              <a:extLst>
                <a:ext uri="{FF2B5EF4-FFF2-40B4-BE49-F238E27FC236}">
                  <a16:creationId xmlns:a16="http://schemas.microsoft.com/office/drawing/2014/main" id="{AF971448-C086-4EFD-B7A6-8099672CD8B8}"/>
                </a:ext>
              </a:extLst>
            </p:cNvPr>
            <p:cNvSpPr/>
            <p:nvPr/>
          </p:nvSpPr>
          <p:spPr>
            <a:xfrm>
              <a:off x="5595275" y="3460903"/>
              <a:ext cx="1301764" cy="182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3C4E79E8-F344-41CE-8246-2FEBD285E562}"/>
                </a:ext>
              </a:extLst>
            </p:cNvPr>
            <p:cNvSpPr/>
            <p:nvPr/>
          </p:nvSpPr>
          <p:spPr>
            <a:xfrm>
              <a:off x="5586446" y="4391239"/>
              <a:ext cx="1301764" cy="1828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a16="http://schemas.microsoft.com/office/drawing/2014/main" id="{6E3D6C38-F158-4698-9E6C-D04037A17B6A}"/>
                </a:ext>
              </a:extLst>
            </p:cNvPr>
            <p:cNvSpPr/>
            <p:nvPr/>
          </p:nvSpPr>
          <p:spPr>
            <a:xfrm>
              <a:off x="2463839" y="2586170"/>
              <a:ext cx="396319" cy="255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a:extLst>
                <a:ext uri="{FF2B5EF4-FFF2-40B4-BE49-F238E27FC236}">
                  <a16:creationId xmlns:a16="http://schemas.microsoft.com/office/drawing/2014/main" id="{2CC21765-3327-4702-9589-2D877AF49D94}"/>
                </a:ext>
              </a:extLst>
            </p:cNvPr>
            <p:cNvSpPr/>
            <p:nvPr/>
          </p:nvSpPr>
          <p:spPr>
            <a:xfrm>
              <a:off x="2998457" y="2568315"/>
              <a:ext cx="435859" cy="2846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單箭頭接點 33">
              <a:extLst>
                <a:ext uri="{FF2B5EF4-FFF2-40B4-BE49-F238E27FC236}">
                  <a16:creationId xmlns:a16="http://schemas.microsoft.com/office/drawing/2014/main" id="{9DCF6DCA-D808-462C-9271-96BA1A1CBC2C}"/>
                </a:ext>
              </a:extLst>
            </p:cNvPr>
            <p:cNvCxnSpPr>
              <a:cxnSpLocks/>
            </p:cNvCxnSpPr>
            <p:nvPr/>
          </p:nvCxnSpPr>
          <p:spPr>
            <a:xfrm flipH="1" flipV="1">
              <a:off x="3635900" y="2941131"/>
              <a:ext cx="1890933" cy="6027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8" name="矩形 37">
            <a:extLst>
              <a:ext uri="{FF2B5EF4-FFF2-40B4-BE49-F238E27FC236}">
                <a16:creationId xmlns:a16="http://schemas.microsoft.com/office/drawing/2014/main" id="{6C8CF52A-3424-4066-B913-327CD1BE9004}"/>
              </a:ext>
            </a:extLst>
          </p:cNvPr>
          <p:cNvSpPr/>
          <p:nvPr/>
        </p:nvSpPr>
        <p:spPr>
          <a:xfrm>
            <a:off x="5337545" y="764705"/>
            <a:ext cx="893669" cy="439208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7271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27"/>
                                        </p:tgtEl>
                                      </p:cBhvr>
                                    </p:animEffect>
                                    <p:set>
                                      <p:cBhvr>
                                        <p:cTn id="15" dur="1" fill="hold">
                                          <p:stCondLst>
                                            <p:cond delay="499"/>
                                          </p:stCondLst>
                                        </p:cTn>
                                        <p:tgtEl>
                                          <p:spTgt spid="27"/>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28"/>
                                        </p:tgtEl>
                                      </p:cBhvr>
                                    </p:animEffect>
                                    <p:set>
                                      <p:cBhvr>
                                        <p:cTn id="18" dur="1" fill="hold">
                                          <p:stCondLst>
                                            <p:cond delay="499"/>
                                          </p:stCondLst>
                                        </p:cTn>
                                        <p:tgtEl>
                                          <p:spTgt spid="28"/>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27" grpId="1" animBg="1"/>
      <p:bldP spid="28" grpId="0" animBg="1"/>
      <p:bldP spid="28" grpId="1" animBg="1"/>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(5/9)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16</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16</a:t>
            </a:fld>
            <a:endParaRPr lang="zh-TW" altLang="en-US" dirty="0">
              <a:solidFill>
                <a:schemeClr val="tx1"/>
              </a:solidFill>
            </a:endParaRPr>
          </a:p>
        </p:txBody>
      </p:sp>
      <p:pic>
        <p:nvPicPr>
          <p:cNvPr id="7" name="Picture 4" descr="C:\Users\aienchiang\AppData\Local\LINE\Cache\tmp\1552029065569.jpg">
            <a:extLst>
              <a:ext uri="{FF2B5EF4-FFF2-40B4-BE49-F238E27FC236}">
                <a16:creationId xmlns:a16="http://schemas.microsoft.com/office/drawing/2014/main" id="{BA6B5631-29D9-4465-9F73-7215020ACF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908720"/>
            <a:ext cx="8805308" cy="5575026"/>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AC00F2D8-8593-429E-A22D-C34934755E2D}"/>
              </a:ext>
            </a:extLst>
          </p:cNvPr>
          <p:cNvSpPr txBox="1"/>
          <p:nvPr/>
        </p:nvSpPr>
        <p:spPr>
          <a:xfrm>
            <a:off x="323528" y="512824"/>
            <a:ext cx="1620296" cy="338554"/>
          </a:xfrm>
          <a:prstGeom prst="rect">
            <a:avLst/>
          </a:prstGeom>
          <a:solidFill>
            <a:schemeClr val="accent4"/>
          </a:solid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冷凍冷藏系統</a:t>
            </a:r>
          </a:p>
        </p:txBody>
      </p:sp>
      <p:grpSp>
        <p:nvGrpSpPr>
          <p:cNvPr id="15" name="群組 14">
            <a:extLst>
              <a:ext uri="{FF2B5EF4-FFF2-40B4-BE49-F238E27FC236}">
                <a16:creationId xmlns:a16="http://schemas.microsoft.com/office/drawing/2014/main" id="{4D65C19B-D0E1-4274-9A7F-AD3939405B12}"/>
              </a:ext>
            </a:extLst>
          </p:cNvPr>
          <p:cNvGrpSpPr/>
          <p:nvPr/>
        </p:nvGrpSpPr>
        <p:grpSpPr>
          <a:xfrm>
            <a:off x="3992509" y="908720"/>
            <a:ext cx="4578140" cy="4881140"/>
            <a:chOff x="3992509" y="908720"/>
            <a:chExt cx="4578140" cy="4881140"/>
          </a:xfrm>
        </p:grpSpPr>
        <p:sp>
          <p:nvSpPr>
            <p:cNvPr id="16" name="矩形: 摺角紙張 15">
              <a:extLst>
                <a:ext uri="{FF2B5EF4-FFF2-40B4-BE49-F238E27FC236}">
                  <a16:creationId xmlns:a16="http://schemas.microsoft.com/office/drawing/2014/main" id="{1696E78F-F0A8-4956-B425-231AAF6A5309}"/>
                </a:ext>
              </a:extLst>
            </p:cNvPr>
            <p:cNvSpPr/>
            <p:nvPr/>
          </p:nvSpPr>
          <p:spPr>
            <a:xfrm>
              <a:off x="3992509" y="4392958"/>
              <a:ext cx="4578140" cy="1396902"/>
            </a:xfrm>
            <a:prstGeom prst="foldedCorner">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36000" rtlCol="0" anchor="ctr"/>
            <a:lstStyle/>
            <a:p>
              <a:pPr algn="just">
                <a:spcAft>
                  <a:spcPts val="600"/>
                </a:spcAft>
              </a:pPr>
              <a:r>
                <a:rPr lang="zh-TW" altLang="en-US" sz="1600" b="1" u="sng" dirty="0">
                  <a:solidFill>
                    <a:srgbClr val="002060"/>
                  </a:solidFill>
                  <a:latin typeface="微軟正黑體" panose="020B0604030504040204" pitchFamily="34" charset="-120"/>
                  <a:ea typeface="微軟正黑體" panose="020B0604030504040204" pitchFamily="34" charset="-120"/>
                </a:rPr>
                <a:t>平均負載率</a:t>
              </a:r>
              <a:r>
                <a:rPr lang="en-US" altLang="zh-TW" sz="1600" b="1" u="sng" dirty="0">
                  <a:solidFill>
                    <a:srgbClr val="002060"/>
                  </a:solidFill>
                  <a:latin typeface="微軟正黑體" panose="020B0604030504040204" pitchFamily="34" charset="-120"/>
                  <a:ea typeface="微軟正黑體" panose="020B0604030504040204" pitchFamily="34" charset="-120"/>
                </a:rPr>
                <a:t>D</a:t>
              </a:r>
              <a:r>
                <a:rPr lang="zh-TW" altLang="en-US" sz="1600" dirty="0">
                  <a:solidFill>
                    <a:schemeClr val="tx1"/>
                  </a:solidFill>
                  <a:latin typeface="微軟正黑體" panose="020B0604030504040204" pitchFamily="34" charset="-120"/>
                  <a:ea typeface="微軟正黑體" panose="020B0604030504040204" pitchFamily="34" charset="-120"/>
                </a:rPr>
                <a:t>：依據經濟部能源局「商業冷凍冷藏</a:t>
              </a:r>
              <a:r>
                <a:rPr lang="en-US" altLang="zh-TW" sz="1600" dirty="0">
                  <a:solidFill>
                    <a:schemeClr val="tx1"/>
                  </a:solidFill>
                  <a:latin typeface="微軟正黑體" panose="020B0604030504040204" pitchFamily="34" charset="-120"/>
                  <a:ea typeface="微軟正黑體" panose="020B0604030504040204" pitchFamily="34" charset="-120"/>
                </a:rPr>
                <a:t>Q&amp;A</a:t>
              </a:r>
              <a:r>
                <a:rPr lang="zh-TW" altLang="en-US" sz="1600" dirty="0">
                  <a:solidFill>
                    <a:schemeClr val="tx1"/>
                  </a:solidFill>
                  <a:latin typeface="微軟正黑體" panose="020B0604030504040204" pitchFamily="34" charset="-120"/>
                  <a:ea typeface="微軟正黑體" panose="020B0604030504040204" pitchFamily="34" charset="-120"/>
                </a:rPr>
                <a:t>節能技術手冊」，冷凍冷藏設備之主機平均負載率約為</a:t>
              </a:r>
              <a:r>
                <a:rPr lang="en-US" altLang="zh-TW" sz="1600" b="1" dirty="0">
                  <a:solidFill>
                    <a:srgbClr val="C00000"/>
                  </a:solidFill>
                  <a:latin typeface="微軟正黑體" panose="020B0604030504040204" pitchFamily="34" charset="-120"/>
                  <a:ea typeface="微軟正黑體" panose="020B0604030504040204" pitchFamily="34" charset="-120"/>
                </a:rPr>
                <a:t>40%</a:t>
              </a:r>
              <a:r>
                <a:rPr lang="zh-TW" altLang="en-US" sz="1600" dirty="0">
                  <a:solidFill>
                    <a:schemeClr val="tx1"/>
                  </a:solidFill>
                  <a:latin typeface="微軟正黑體" panose="020B0604030504040204" pitchFamily="34" charset="-120"/>
                  <a:ea typeface="微軟正黑體" panose="020B0604030504040204" pitchFamily="34" charset="-120"/>
                </a:rPr>
                <a:t>，可依</a:t>
              </a:r>
              <a:r>
                <a:rPr lang="zh-TW" altLang="en-US" sz="1600" b="1" dirty="0">
                  <a:solidFill>
                    <a:srgbClr val="C00000"/>
                  </a:solidFill>
                  <a:latin typeface="微軟正黑體" panose="020B0604030504040204" pitchFamily="34" charset="-120"/>
                  <a:ea typeface="微軟正黑體" panose="020B0604030504040204" pitchFamily="34" charset="-120"/>
                </a:rPr>
                <a:t>實際使用狀況</a:t>
              </a:r>
              <a:r>
                <a:rPr lang="zh-TW" altLang="en-US" sz="1600" dirty="0">
                  <a:solidFill>
                    <a:schemeClr val="tx1"/>
                  </a:solidFill>
                  <a:latin typeface="微軟正黑體" panose="020B0604030504040204" pitchFamily="34" charset="-120"/>
                  <a:ea typeface="微軟正黑體" panose="020B0604030504040204" pitchFamily="34" charset="-120"/>
                </a:rPr>
                <a:t>調整</a:t>
              </a:r>
              <a:endParaRPr lang="en-US" altLang="zh-TW" sz="1600" dirty="0">
                <a:solidFill>
                  <a:schemeClr val="tx1"/>
                </a:solidFill>
                <a:latin typeface="微軟正黑體" panose="020B0604030504040204" pitchFamily="34" charset="-120"/>
                <a:ea typeface="微軟正黑體" panose="020B0604030504040204" pitchFamily="34" charset="-120"/>
              </a:endParaRPr>
            </a:p>
          </p:txBody>
        </p:sp>
        <p:sp>
          <p:nvSpPr>
            <p:cNvPr id="14" name="矩形 13">
              <a:extLst>
                <a:ext uri="{FF2B5EF4-FFF2-40B4-BE49-F238E27FC236}">
                  <a16:creationId xmlns:a16="http://schemas.microsoft.com/office/drawing/2014/main" id="{C59E6891-9920-48D0-B8FE-10212B08EBB4}"/>
                </a:ext>
              </a:extLst>
            </p:cNvPr>
            <p:cNvSpPr/>
            <p:nvPr/>
          </p:nvSpPr>
          <p:spPr>
            <a:xfrm>
              <a:off x="4211960" y="908720"/>
              <a:ext cx="773243" cy="2880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7" name="群組 16">
            <a:extLst>
              <a:ext uri="{FF2B5EF4-FFF2-40B4-BE49-F238E27FC236}">
                <a16:creationId xmlns:a16="http://schemas.microsoft.com/office/drawing/2014/main" id="{200CA6FC-4D77-4CE8-8CD3-E9FE1F5BD62A}"/>
              </a:ext>
            </a:extLst>
          </p:cNvPr>
          <p:cNvGrpSpPr/>
          <p:nvPr/>
        </p:nvGrpSpPr>
        <p:grpSpPr>
          <a:xfrm>
            <a:off x="3488453" y="1921110"/>
            <a:ext cx="5146120" cy="5135135"/>
            <a:chOff x="3325594" y="1533715"/>
            <a:chExt cx="5146120" cy="5135135"/>
          </a:xfrm>
        </p:grpSpPr>
        <p:grpSp>
          <p:nvGrpSpPr>
            <p:cNvPr id="5" name="群組 4">
              <a:extLst>
                <a:ext uri="{FF2B5EF4-FFF2-40B4-BE49-F238E27FC236}">
                  <a16:creationId xmlns:a16="http://schemas.microsoft.com/office/drawing/2014/main" id="{744C4760-98BA-4297-B365-511A27DB123B}"/>
                </a:ext>
              </a:extLst>
            </p:cNvPr>
            <p:cNvGrpSpPr/>
            <p:nvPr/>
          </p:nvGrpSpPr>
          <p:grpSpPr>
            <a:xfrm>
              <a:off x="3325594" y="1533715"/>
              <a:ext cx="5146120" cy="5135135"/>
              <a:chOff x="3325594" y="1533715"/>
              <a:chExt cx="5146120" cy="5135135"/>
            </a:xfrm>
          </p:grpSpPr>
          <p:pic>
            <p:nvPicPr>
              <p:cNvPr id="9" name="圖片 8">
                <a:extLst>
                  <a:ext uri="{FF2B5EF4-FFF2-40B4-BE49-F238E27FC236}">
                    <a16:creationId xmlns:a16="http://schemas.microsoft.com/office/drawing/2014/main" id="{4B252B45-BD3F-419D-B1CA-DFC2970876F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5000"/>
                        </a14:imgEffect>
                        <a14:imgEffect>
                          <a14:saturation sat="0"/>
                        </a14:imgEffect>
                      </a14:imgLayer>
                    </a14:imgProps>
                  </a:ext>
                  <a:ext uri="{28A0092B-C50C-407E-A947-70E740481C1C}">
                    <a14:useLocalDpi xmlns:a14="http://schemas.microsoft.com/office/drawing/2010/main" val="0"/>
                  </a:ext>
                </a:extLst>
              </a:blip>
              <a:srcRect l="10939" t="10549" b="14194"/>
              <a:stretch/>
            </p:blipFill>
            <p:spPr>
              <a:xfrm>
                <a:off x="4932040" y="1533715"/>
                <a:ext cx="3539674" cy="51351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矩形 9">
                <a:extLst>
                  <a:ext uri="{FF2B5EF4-FFF2-40B4-BE49-F238E27FC236}">
                    <a16:creationId xmlns:a16="http://schemas.microsoft.com/office/drawing/2014/main" id="{6D9C6EB1-3DC2-465F-A3DB-DDF347AFB506}"/>
                  </a:ext>
                </a:extLst>
              </p:cNvPr>
              <p:cNvSpPr/>
              <p:nvPr/>
            </p:nvSpPr>
            <p:spPr>
              <a:xfrm rot="21335283">
                <a:off x="5224875" y="3304303"/>
                <a:ext cx="1286538" cy="1744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1AC5706A-478B-443B-A6D9-20AEEC9B0691}"/>
                  </a:ext>
                </a:extLst>
              </p:cNvPr>
              <p:cNvSpPr/>
              <p:nvPr/>
            </p:nvSpPr>
            <p:spPr>
              <a:xfrm>
                <a:off x="3325594" y="1745461"/>
                <a:ext cx="50405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a:extLst>
                  <a:ext uri="{FF2B5EF4-FFF2-40B4-BE49-F238E27FC236}">
                    <a16:creationId xmlns:a16="http://schemas.microsoft.com/office/drawing/2014/main" id="{E654BB1F-0341-4D52-A29F-3A66A9937AB8}"/>
                  </a:ext>
                </a:extLst>
              </p:cNvPr>
              <p:cNvCxnSpPr>
                <a:cxnSpLocks/>
              </p:cNvCxnSpPr>
              <p:nvPr/>
            </p:nvCxnSpPr>
            <p:spPr>
              <a:xfrm flipH="1" flipV="1">
                <a:off x="3829650" y="2208006"/>
                <a:ext cx="1265135" cy="11522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矩形 18">
              <a:extLst>
                <a:ext uri="{FF2B5EF4-FFF2-40B4-BE49-F238E27FC236}">
                  <a16:creationId xmlns:a16="http://schemas.microsoft.com/office/drawing/2014/main" id="{0D2927BC-2936-452D-98CA-FC8600917042}"/>
                </a:ext>
              </a:extLst>
            </p:cNvPr>
            <p:cNvSpPr/>
            <p:nvPr/>
          </p:nvSpPr>
          <p:spPr>
            <a:xfrm rot="21257101">
              <a:off x="5272787" y="2249769"/>
              <a:ext cx="859267" cy="410476"/>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174697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(6/9)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17</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17</a:t>
            </a:fld>
            <a:endParaRPr lang="zh-TW" altLang="en-US" dirty="0">
              <a:solidFill>
                <a:schemeClr val="tx1"/>
              </a:solidFill>
            </a:endParaRPr>
          </a:p>
        </p:txBody>
      </p:sp>
      <p:pic>
        <p:nvPicPr>
          <p:cNvPr id="17" name="Picture 2" descr="C:\Users\aienchiang\AppData\Local\LINE\Cache\tmp\1552029868752.jpg">
            <a:extLst>
              <a:ext uri="{FF2B5EF4-FFF2-40B4-BE49-F238E27FC236}">
                <a16:creationId xmlns:a16="http://schemas.microsoft.com/office/drawing/2014/main" id="{510E19AC-758A-48B7-9865-900742B91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62" y="1196720"/>
            <a:ext cx="9106019" cy="4104488"/>
          </a:xfrm>
          <a:prstGeom prst="rect">
            <a:avLst/>
          </a:prstGeom>
          <a:noFill/>
          <a:extLst>
            <a:ext uri="{909E8E84-426E-40DD-AFC4-6F175D3DCCD1}">
              <a14:hiddenFill xmlns:a14="http://schemas.microsoft.com/office/drawing/2010/main">
                <a:solidFill>
                  <a:srgbClr val="FFFFFF"/>
                </a:solidFill>
              </a14:hiddenFill>
            </a:ext>
          </a:extLst>
        </p:spPr>
      </p:pic>
      <p:sp>
        <p:nvSpPr>
          <p:cNvPr id="19" name="文字方塊 18">
            <a:extLst>
              <a:ext uri="{FF2B5EF4-FFF2-40B4-BE49-F238E27FC236}">
                <a16:creationId xmlns:a16="http://schemas.microsoft.com/office/drawing/2014/main" id="{B3368612-735B-481D-8630-97E6EF8E93A9}"/>
              </a:ext>
            </a:extLst>
          </p:cNvPr>
          <p:cNvSpPr txBox="1"/>
          <p:nvPr/>
        </p:nvSpPr>
        <p:spPr>
          <a:xfrm>
            <a:off x="395536" y="805427"/>
            <a:ext cx="1512168" cy="338554"/>
          </a:xfrm>
          <a:prstGeom prst="rect">
            <a:avLst/>
          </a:prstGeom>
          <a:solidFill>
            <a:schemeClr val="accent3"/>
          </a:solid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節能改善工程</a:t>
            </a:r>
          </a:p>
        </p:txBody>
      </p:sp>
      <p:grpSp>
        <p:nvGrpSpPr>
          <p:cNvPr id="21" name="群組 20">
            <a:extLst>
              <a:ext uri="{FF2B5EF4-FFF2-40B4-BE49-F238E27FC236}">
                <a16:creationId xmlns:a16="http://schemas.microsoft.com/office/drawing/2014/main" id="{BE8F1FFF-D20B-4B4D-98FA-FE9A276B5997}"/>
              </a:ext>
            </a:extLst>
          </p:cNvPr>
          <p:cNvGrpSpPr/>
          <p:nvPr/>
        </p:nvGrpSpPr>
        <p:grpSpPr>
          <a:xfrm>
            <a:off x="4363192" y="3984674"/>
            <a:ext cx="4248472" cy="1848978"/>
            <a:chOff x="4932040" y="4117102"/>
            <a:chExt cx="3888432" cy="1904186"/>
          </a:xfrm>
        </p:grpSpPr>
        <p:sp>
          <p:nvSpPr>
            <p:cNvPr id="22" name="矩形: 摺角紙張 21">
              <a:extLst>
                <a:ext uri="{FF2B5EF4-FFF2-40B4-BE49-F238E27FC236}">
                  <a16:creationId xmlns:a16="http://schemas.microsoft.com/office/drawing/2014/main" id="{ABE7B728-725B-4EFD-92F7-C09E4C58ADA0}"/>
                </a:ext>
              </a:extLst>
            </p:cNvPr>
            <p:cNvSpPr/>
            <p:nvPr/>
          </p:nvSpPr>
          <p:spPr>
            <a:xfrm>
              <a:off x="4932040" y="4117102"/>
              <a:ext cx="3888432" cy="1904186"/>
            </a:xfrm>
            <a:prstGeom prst="foldedCorner">
              <a:avLst/>
            </a:prstGeom>
            <a:solidFill>
              <a:schemeClr val="bg1">
                <a:lumMod val="95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a16="http://schemas.microsoft.com/office/drawing/2014/main" id="{88086362-908F-4446-B66B-BC2BE089B905}"/>
                </a:ext>
              </a:extLst>
            </p:cNvPr>
            <p:cNvSpPr/>
            <p:nvPr/>
          </p:nvSpPr>
          <p:spPr>
            <a:xfrm>
              <a:off x="5015087" y="4215856"/>
              <a:ext cx="3612605" cy="1523684"/>
            </a:xfrm>
            <a:prstGeom prst="rect">
              <a:avLst/>
            </a:prstGeom>
          </p:spPr>
          <p:txBody>
            <a:bodyPr wrap="square">
              <a:spAutoFit/>
            </a:bodyPr>
            <a:lstStyle/>
            <a:p>
              <a:pPr marL="307975" indent="-307975" algn="just">
                <a:lnSpc>
                  <a:spcPts val="2200"/>
                </a:lnSpc>
                <a:spcAft>
                  <a:spcPts val="600"/>
                </a:spcAft>
              </a:pPr>
              <a:r>
                <a:rPr lang="zh-TW" altLang="en-US" sz="1600" dirty="0">
                  <a:latin typeface="標楷體" panose="03000509000000000000" pitchFamily="65" charset="-120"/>
                  <a:ea typeface="標楷體" panose="03000509000000000000" pitchFamily="65" charset="-120"/>
                </a:rPr>
                <a:t>◎ </a:t>
              </a:r>
              <a:r>
                <a:rPr lang="zh-TW" altLang="en-US" sz="1600" dirty="0">
                  <a:latin typeface="微軟正黑體" panose="020B0604030504040204" pitchFamily="34" charset="-120"/>
                  <a:ea typeface="微軟正黑體" panose="020B0604030504040204" pitchFamily="34" charset="-120"/>
                </a:rPr>
                <a:t>除了汰換燈具、空調、冷凍冷藏設備以外，亦可</a:t>
              </a:r>
              <a:r>
                <a:rPr lang="zh-TW" altLang="en-US" sz="1600" b="1" dirty="0">
                  <a:solidFill>
                    <a:srgbClr val="C00000"/>
                  </a:solidFill>
                  <a:latin typeface="微軟正黑體" panose="020B0604030504040204" pitchFamily="34" charset="-120"/>
                  <a:ea typeface="微軟正黑體" panose="020B0604030504040204" pitchFamily="34" charset="-120"/>
                </a:rPr>
                <a:t>搭配</a:t>
              </a:r>
              <a:r>
                <a:rPr lang="zh-TW" altLang="en-US" sz="1600" dirty="0">
                  <a:latin typeface="微軟正黑體" panose="020B0604030504040204" pitchFamily="34" charset="-120"/>
                  <a:ea typeface="微軟正黑體" panose="020B0604030504040204" pitchFamily="34" charset="-120"/>
                </a:rPr>
                <a:t>其他</a:t>
              </a:r>
              <a:r>
                <a:rPr lang="zh-TW" altLang="en-US" sz="1600" b="1" dirty="0">
                  <a:solidFill>
                    <a:srgbClr val="C00000"/>
                  </a:solidFill>
                  <a:latin typeface="微軟正黑體" panose="020B0604030504040204" pitchFamily="34" charset="-120"/>
                  <a:ea typeface="微軟正黑體" panose="020B0604030504040204" pitchFamily="34" charset="-120"/>
                </a:rPr>
                <a:t>節能改善工程</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如：</a:t>
              </a:r>
              <a:r>
                <a:rPr lang="zh-TW" altLang="en-US" sz="1600" b="1" dirty="0">
                  <a:latin typeface="微軟正黑體" panose="020B0604030504040204" pitchFamily="34" charset="-120"/>
                  <a:ea typeface="微軟正黑體" panose="020B0604030504040204" pitchFamily="34" charset="-120"/>
                </a:rPr>
                <a:t>導入能源管理系統、加裝自動門</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隔簾、排風系統採變頻器、清洗空調</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冷凍冷藏系統等</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，以進行</a:t>
              </a:r>
              <a:r>
                <a:rPr lang="zh-TW" altLang="en-US" sz="1600" b="1" dirty="0">
                  <a:solidFill>
                    <a:srgbClr val="C00000"/>
                  </a:solidFill>
                  <a:latin typeface="微軟正黑體" panose="020B0604030504040204" pitchFamily="34" charset="-120"/>
                  <a:ea typeface="微軟正黑體" panose="020B0604030504040204" pitchFamily="34" charset="-120"/>
                </a:rPr>
                <a:t>整體性</a:t>
              </a:r>
              <a:r>
                <a:rPr lang="zh-TW" altLang="en-US" sz="1600" dirty="0">
                  <a:latin typeface="微軟正黑體" panose="020B0604030504040204" pitchFamily="34" charset="-120"/>
                  <a:ea typeface="微軟正黑體" panose="020B0604030504040204" pitchFamily="34" charset="-120"/>
                </a:rPr>
                <a:t>之節能改善</a:t>
              </a:r>
            </a:p>
          </p:txBody>
        </p:sp>
      </p:grpSp>
      <p:cxnSp>
        <p:nvCxnSpPr>
          <p:cNvPr id="24" name="直線單箭頭接點 23">
            <a:extLst>
              <a:ext uri="{FF2B5EF4-FFF2-40B4-BE49-F238E27FC236}">
                <a16:creationId xmlns:a16="http://schemas.microsoft.com/office/drawing/2014/main" id="{C48EDE9C-E829-494E-B7D5-D12A30EB3BB7}"/>
              </a:ext>
            </a:extLst>
          </p:cNvPr>
          <p:cNvCxnSpPr>
            <a:cxnSpLocks/>
          </p:cNvCxnSpPr>
          <p:nvPr/>
        </p:nvCxnSpPr>
        <p:spPr>
          <a:xfrm flipH="1" flipV="1">
            <a:off x="929606" y="3581400"/>
            <a:ext cx="3282354" cy="92772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語音泡泡: 圓角矩形 24">
            <a:extLst>
              <a:ext uri="{FF2B5EF4-FFF2-40B4-BE49-F238E27FC236}">
                <a16:creationId xmlns:a16="http://schemas.microsoft.com/office/drawing/2014/main" id="{13B94A51-9813-41D3-8980-37CF4373A711}"/>
              </a:ext>
            </a:extLst>
          </p:cNvPr>
          <p:cNvSpPr/>
          <p:nvPr/>
        </p:nvSpPr>
        <p:spPr>
          <a:xfrm>
            <a:off x="4428133" y="4045260"/>
            <a:ext cx="4089603" cy="2369053"/>
          </a:xfrm>
          <a:prstGeom prst="wedgeRoundRectCallout">
            <a:avLst>
              <a:gd name="adj1" fmla="val -74662"/>
              <a:gd name="adj2" fmla="val -67132"/>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zh-TW" altLang="en-US" sz="1600" b="1" dirty="0">
                <a:solidFill>
                  <a:srgbClr val="002060"/>
                </a:solidFill>
                <a:latin typeface="微軟正黑體" panose="020B0604030504040204" pitchFamily="34" charset="-120"/>
                <a:ea typeface="微軟正黑體" panose="020B0604030504040204" pitchFamily="34" charset="-120"/>
              </a:rPr>
              <a:t>請說明</a:t>
            </a:r>
            <a:r>
              <a:rPr lang="zh-TW" altLang="en-US" sz="1600" b="1" dirty="0">
                <a:solidFill>
                  <a:srgbClr val="FF0000"/>
                </a:solidFill>
                <a:latin typeface="微軟正黑體" panose="020B0604030504040204" pitchFamily="34" charset="-120"/>
                <a:ea typeface="微軟正黑體" panose="020B0604030504040204" pitchFamily="34" charset="-120"/>
              </a:rPr>
              <a:t>資料來源</a:t>
            </a:r>
            <a:r>
              <a:rPr lang="zh-TW" altLang="en-US" sz="1600" b="1" dirty="0">
                <a:solidFill>
                  <a:srgbClr val="002060"/>
                </a:solidFill>
                <a:latin typeface="微軟正黑體" panose="020B0604030504040204" pitchFamily="34" charset="-120"/>
                <a:ea typeface="微軟正黑體" panose="020B0604030504040204" pitchFamily="34" charset="-120"/>
              </a:rPr>
              <a:t>，並引用較具</a:t>
            </a:r>
            <a:r>
              <a:rPr lang="zh-TW" altLang="en-US" sz="1600" b="1" dirty="0">
                <a:solidFill>
                  <a:srgbClr val="FF0000"/>
                </a:solidFill>
                <a:latin typeface="微軟正黑體" panose="020B0604030504040204" pitchFamily="34" charset="-120"/>
                <a:ea typeface="微軟正黑體" panose="020B0604030504040204" pitchFamily="34" charset="-120"/>
              </a:rPr>
              <a:t>公信力單位</a:t>
            </a:r>
            <a:r>
              <a:rPr lang="zh-TW" altLang="en-US" sz="1600" b="1" dirty="0">
                <a:solidFill>
                  <a:srgbClr val="002060"/>
                </a:solidFill>
                <a:latin typeface="微軟正黑體" panose="020B0604030504040204" pitchFamily="34" charset="-120"/>
                <a:ea typeface="微軟正黑體" panose="020B0604030504040204" pitchFamily="34" charset="-120"/>
              </a:rPr>
              <a:t>之資料，如：</a:t>
            </a:r>
          </a:p>
          <a:p>
            <a:pPr marL="177800" indent="-177800">
              <a:spcAft>
                <a:spcPts val="600"/>
              </a:spcAft>
              <a:buFont typeface="+mj-lt"/>
              <a:buAutoNum type="arabicPeriod"/>
            </a:pPr>
            <a:r>
              <a:rPr lang="zh-TW" altLang="en-US" sz="1400" dirty="0">
                <a:solidFill>
                  <a:schemeClr val="tx1"/>
                </a:solidFill>
                <a:latin typeface="微軟正黑體" panose="020B0604030504040204" pitchFamily="34" charset="-120"/>
                <a:ea typeface="微軟正黑體" panose="020B0604030504040204" pitchFamily="34" charset="-120"/>
              </a:rPr>
              <a:t>經濟部能源局</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節約能源規定宣導網</a:t>
            </a:r>
            <a:r>
              <a:rPr lang="en-US" altLang="zh-TW" sz="1400" dirty="0">
                <a:solidFill>
                  <a:schemeClr val="tx1"/>
                </a:solidFill>
                <a:latin typeface="微軟正黑體" panose="020B0604030504040204" pitchFamily="34" charset="-120"/>
                <a:ea typeface="微軟正黑體" panose="020B0604030504040204" pitchFamily="34" charset="-120"/>
              </a:rPr>
              <a:t>(https://energylaw.tgpf.org.tw/page7-1-2.htm)</a:t>
            </a:r>
          </a:p>
          <a:p>
            <a:pPr marL="177800" indent="-177800">
              <a:spcAft>
                <a:spcPts val="600"/>
              </a:spcAft>
              <a:buFont typeface="+mj-lt"/>
              <a:buAutoNum type="arabicPeriod"/>
            </a:pPr>
            <a:r>
              <a:rPr lang="zh-TW" altLang="en-US" sz="1400" dirty="0">
                <a:solidFill>
                  <a:schemeClr val="tx1"/>
                </a:solidFill>
                <a:latin typeface="微軟正黑體" panose="020B0604030504040204" pitchFamily="34" charset="-120"/>
                <a:ea typeface="微軟正黑體" panose="020B0604030504040204" pitchFamily="34" charset="-120"/>
              </a:rPr>
              <a:t>財團法人台灣綠色生產力基金會</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商業冷凍冷藏</a:t>
            </a:r>
            <a:r>
              <a:rPr lang="en-US" altLang="zh-TW" sz="1400" dirty="0">
                <a:solidFill>
                  <a:schemeClr val="tx1"/>
                </a:solidFill>
                <a:latin typeface="微軟正黑體" panose="020B0604030504040204" pitchFamily="34" charset="-120"/>
                <a:ea typeface="微軟正黑體" panose="020B0604030504040204" pitchFamily="34" charset="-120"/>
              </a:rPr>
              <a:t>Q&amp;A</a:t>
            </a:r>
            <a:r>
              <a:rPr lang="zh-TW" altLang="en-US" sz="1400" dirty="0">
                <a:solidFill>
                  <a:schemeClr val="tx1"/>
                </a:solidFill>
                <a:latin typeface="微軟正黑體" panose="020B0604030504040204" pitchFamily="34" charset="-120"/>
                <a:ea typeface="微軟正黑體" panose="020B0604030504040204" pitchFamily="34" charset="-120"/>
              </a:rPr>
              <a:t>節能技術手冊</a:t>
            </a:r>
            <a:r>
              <a:rPr lang="en-US" altLang="zh-TW" sz="1400" dirty="0">
                <a:solidFill>
                  <a:schemeClr val="tx1"/>
                </a:solidFill>
                <a:latin typeface="微軟正黑體" panose="020B0604030504040204" pitchFamily="34" charset="-120"/>
                <a:ea typeface="微軟正黑體" panose="020B0604030504040204" pitchFamily="34" charset="-120"/>
              </a:rPr>
              <a:t>p.85(http://gao.sinica.edu.tw/ehsmd/ch/docu/energy/tech%20note/01/01-3.pdf)</a:t>
            </a:r>
          </a:p>
        </p:txBody>
      </p:sp>
    </p:spTree>
    <p:extLst>
      <p:ext uri="{BB962C8B-B14F-4D97-AF65-F5344CB8AC3E}">
        <p14:creationId xmlns:p14="http://schemas.microsoft.com/office/powerpoint/2010/main" val="302842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1"/>
                                        </p:tgtEl>
                                      </p:cBhvr>
                                    </p:animEffect>
                                    <p:set>
                                      <p:cBhvr>
                                        <p:cTn id="10" dur="1" fill="hold">
                                          <p:stCondLst>
                                            <p:cond delay="499"/>
                                          </p:stCondLst>
                                        </p:cTn>
                                        <p:tgtEl>
                                          <p:spTgt spid="2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(7/9)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18</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18</a:t>
            </a:fld>
            <a:endParaRPr lang="zh-TW" altLang="en-US" dirty="0">
              <a:solidFill>
                <a:schemeClr val="tx1"/>
              </a:solidFill>
            </a:endParaRPr>
          </a:p>
        </p:txBody>
      </p:sp>
      <p:pic>
        <p:nvPicPr>
          <p:cNvPr id="16386" name="Picture 2" descr="C:\Users\aienchiang\AppData\Local\LINE\Cache\tmp\1554472330491.jpg">
            <a:extLst>
              <a:ext uri="{FF2B5EF4-FFF2-40B4-BE49-F238E27FC236}">
                <a16:creationId xmlns:a16="http://schemas.microsoft.com/office/drawing/2014/main" id="{5C0D6928-A7AC-4974-A96B-9C345C7A5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60429"/>
            <a:ext cx="7219181" cy="6072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21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(8/9)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19</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19</a:t>
            </a:fld>
            <a:endParaRPr lang="zh-TW" altLang="en-US" dirty="0">
              <a:solidFill>
                <a:schemeClr val="tx1"/>
              </a:solidFill>
            </a:endParaRPr>
          </a:p>
        </p:txBody>
      </p:sp>
      <p:sp>
        <p:nvSpPr>
          <p:cNvPr id="13" name="文字方塊 12">
            <a:extLst>
              <a:ext uri="{FF2B5EF4-FFF2-40B4-BE49-F238E27FC236}">
                <a16:creationId xmlns:a16="http://schemas.microsoft.com/office/drawing/2014/main" id="{46AB3BAC-3F93-4E98-A25B-66B79838F9D3}"/>
              </a:ext>
            </a:extLst>
          </p:cNvPr>
          <p:cNvSpPr txBox="1"/>
          <p:nvPr/>
        </p:nvSpPr>
        <p:spPr>
          <a:xfrm>
            <a:off x="88222" y="196450"/>
            <a:ext cx="2357535" cy="338554"/>
          </a:xfrm>
          <a:prstGeom prst="rect">
            <a:avLst/>
          </a:prstGeom>
          <a:solidFill>
            <a:schemeClr val="bg1"/>
          </a:solidFill>
        </p:spPr>
        <p:txBody>
          <a:bodyPr wrap="square" rtlCol="0">
            <a:spAutoFit/>
          </a:bodyPr>
          <a:lstStyle/>
          <a:p>
            <a:pPr>
              <a:spcAft>
                <a:spcPts val="600"/>
              </a:spcAft>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參、人力規劃及預算表</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3074" name="Picture 2" descr="C:\Users\aienchiang\AppData\Local\LINE\Cache\tmp\1554459320471.jpg">
            <a:extLst>
              <a:ext uri="{FF2B5EF4-FFF2-40B4-BE49-F238E27FC236}">
                <a16:creationId xmlns:a16="http://schemas.microsoft.com/office/drawing/2014/main" id="{E1F58211-32AB-4CE2-B9D3-D57260442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719" y="541158"/>
            <a:ext cx="6436852" cy="633719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群組 1">
            <a:extLst>
              <a:ext uri="{FF2B5EF4-FFF2-40B4-BE49-F238E27FC236}">
                <a16:creationId xmlns:a16="http://schemas.microsoft.com/office/drawing/2014/main" id="{BDAE97FA-74B7-4040-8CCA-24153F0F496B}"/>
              </a:ext>
            </a:extLst>
          </p:cNvPr>
          <p:cNvGrpSpPr/>
          <p:nvPr/>
        </p:nvGrpSpPr>
        <p:grpSpPr>
          <a:xfrm>
            <a:off x="2411760" y="731401"/>
            <a:ext cx="5416687" cy="6045462"/>
            <a:chOff x="2411760" y="731401"/>
            <a:chExt cx="5416687" cy="6045462"/>
          </a:xfrm>
        </p:grpSpPr>
        <p:sp>
          <p:nvSpPr>
            <p:cNvPr id="14" name="矩形 13">
              <a:extLst>
                <a:ext uri="{FF2B5EF4-FFF2-40B4-BE49-F238E27FC236}">
                  <a16:creationId xmlns:a16="http://schemas.microsoft.com/office/drawing/2014/main" id="{29CD45F3-0C27-428B-AE56-8711D485492E}"/>
                </a:ext>
              </a:extLst>
            </p:cNvPr>
            <p:cNvSpPr/>
            <p:nvPr/>
          </p:nvSpPr>
          <p:spPr>
            <a:xfrm>
              <a:off x="2411760" y="731401"/>
              <a:ext cx="851263" cy="60454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語音泡泡: 圓角矩形 14">
              <a:extLst>
                <a:ext uri="{FF2B5EF4-FFF2-40B4-BE49-F238E27FC236}">
                  <a16:creationId xmlns:a16="http://schemas.microsoft.com/office/drawing/2014/main" id="{62225B90-AAE5-4EDD-ACFA-08904EE0BCBC}"/>
                </a:ext>
              </a:extLst>
            </p:cNvPr>
            <p:cNvSpPr/>
            <p:nvPr/>
          </p:nvSpPr>
          <p:spPr>
            <a:xfrm>
              <a:off x="3635896" y="1081062"/>
              <a:ext cx="4192551" cy="424116"/>
            </a:xfrm>
            <a:prstGeom prst="wedgeRoundRectCallout">
              <a:avLst>
                <a:gd name="adj1" fmla="val -50530"/>
                <a:gd name="adj2" fmla="val 95494"/>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zh-TW" altLang="en-US" sz="1600" b="1" dirty="0">
                  <a:solidFill>
                    <a:srgbClr val="C00000"/>
                  </a:solidFill>
                  <a:latin typeface="微軟正黑體" panose="020B0604030504040204" pitchFamily="34" charset="-120"/>
                  <a:ea typeface="微軟正黑體" panose="020B0604030504040204" pitchFamily="34" charset="-120"/>
                </a:rPr>
                <a:t>輔導款不得</a:t>
              </a:r>
              <a:r>
                <a:rPr lang="zh-TW" altLang="en-US" sz="1600" b="1" dirty="0">
                  <a:solidFill>
                    <a:srgbClr val="002060"/>
                  </a:solidFill>
                  <a:latin typeface="微軟正黑體" panose="020B0604030504040204" pitchFamily="34" charset="-120"/>
                  <a:ea typeface="微軟正黑體" panose="020B0604030504040204" pitchFamily="34" charset="-120"/>
                </a:rPr>
                <a:t>用於購買</a:t>
              </a:r>
              <a:r>
                <a:rPr lang="zh-TW" altLang="en-US" sz="1600" b="1" dirty="0">
                  <a:solidFill>
                    <a:srgbClr val="C00000"/>
                  </a:solidFill>
                  <a:latin typeface="微軟正黑體" panose="020B0604030504040204" pitchFamily="34" charset="-120"/>
                  <a:ea typeface="微軟正黑體" panose="020B0604030504040204" pitchFamily="34" charset="-120"/>
                </a:rPr>
                <a:t>機器、設施等資本支出</a:t>
              </a:r>
            </a:p>
          </p:txBody>
        </p:sp>
      </p:grpSp>
      <p:sp>
        <p:nvSpPr>
          <p:cNvPr id="16" name="矩形: 摺角紙張 15">
            <a:extLst>
              <a:ext uri="{FF2B5EF4-FFF2-40B4-BE49-F238E27FC236}">
                <a16:creationId xmlns:a16="http://schemas.microsoft.com/office/drawing/2014/main" id="{A5365C50-71E3-4E0B-92E1-0D770FDAF312}"/>
              </a:ext>
            </a:extLst>
          </p:cNvPr>
          <p:cNvSpPr/>
          <p:nvPr/>
        </p:nvSpPr>
        <p:spPr>
          <a:xfrm>
            <a:off x="4915427" y="3630997"/>
            <a:ext cx="3951982" cy="2552976"/>
          </a:xfrm>
          <a:prstGeom prst="foldedCorner">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36000" rtlCol="0" anchor="ctr"/>
          <a:lstStyle/>
          <a:p>
            <a:pPr marL="177800" indent="-177800">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經費項目應與</a:t>
            </a:r>
            <a:r>
              <a:rPr lang="zh-TW" altLang="en-US" sz="1600" b="1" dirty="0">
                <a:solidFill>
                  <a:srgbClr val="C00000"/>
                </a:solidFill>
                <a:latin typeface="微軟正黑體" panose="020B0604030504040204" pitchFamily="34" charset="-120"/>
                <a:ea typeface="微軟正黑體" panose="020B0604030504040204" pitchFamily="34" charset="-120"/>
              </a:rPr>
              <a:t>規劃書</a:t>
            </a:r>
            <a:r>
              <a:rPr lang="zh-TW" altLang="en-US" sz="1600" b="1" dirty="0">
                <a:solidFill>
                  <a:srgbClr val="002060"/>
                </a:solidFill>
                <a:latin typeface="微軟正黑體" panose="020B0604030504040204" pitchFamily="34" charset="-120"/>
                <a:ea typeface="微軟正黑體" panose="020B0604030504040204" pitchFamily="34" charset="-120"/>
              </a:rPr>
              <a:t>上所列</a:t>
            </a:r>
            <a:r>
              <a:rPr lang="zh-TW" altLang="en-US" sz="1600" b="1" dirty="0">
                <a:solidFill>
                  <a:srgbClr val="C00000"/>
                </a:solidFill>
                <a:latin typeface="微軟正黑體" panose="020B0604030504040204" pitchFamily="34" charset="-120"/>
                <a:ea typeface="微軟正黑體" panose="020B0604030504040204" pitchFamily="34" charset="-120"/>
              </a:rPr>
              <a:t>一致</a:t>
            </a:r>
            <a:r>
              <a:rPr lang="zh-TW" altLang="en-US" sz="1600" b="1" dirty="0">
                <a:solidFill>
                  <a:srgbClr val="002060"/>
                </a:solidFill>
                <a:latin typeface="微軟正黑體" panose="020B0604030504040204" pitchFamily="34" charset="-120"/>
                <a:ea typeface="微軟正黑體" panose="020B0604030504040204" pitchFamily="34" charset="-120"/>
              </a:rPr>
              <a:t>，並於</a:t>
            </a:r>
            <a:r>
              <a:rPr lang="zh-TW" altLang="en-US" sz="1600" b="1" dirty="0">
                <a:solidFill>
                  <a:srgbClr val="C00000"/>
                </a:solidFill>
                <a:latin typeface="微軟正黑體" panose="020B0604030504040204" pitchFamily="34" charset="-120"/>
                <a:ea typeface="微軟正黑體" panose="020B0604030504040204" pitchFamily="34" charset="-120"/>
              </a:rPr>
              <a:t>備註</a:t>
            </a:r>
            <a:r>
              <a:rPr lang="zh-TW" altLang="en-US" sz="1600" b="1" dirty="0">
                <a:solidFill>
                  <a:srgbClr val="002060"/>
                </a:solidFill>
                <a:latin typeface="微軟正黑體" panose="020B0604030504040204" pitchFamily="34" charset="-120"/>
                <a:ea typeface="微軟正黑體" panose="020B0604030504040204" pitchFamily="34" charset="-120"/>
              </a:rPr>
              <a:t>中敘明</a:t>
            </a:r>
            <a:r>
              <a:rPr lang="zh-TW" altLang="en-US" sz="1600" b="1" dirty="0">
                <a:solidFill>
                  <a:srgbClr val="C00000"/>
                </a:solidFill>
                <a:latin typeface="微軟正黑體" panose="020B0604030504040204" pitchFamily="34" charset="-120"/>
                <a:ea typeface="微軟正黑體" panose="020B0604030504040204" pitchFamily="34" charset="-120"/>
              </a:rPr>
              <a:t>計算方式</a:t>
            </a:r>
          </a:p>
          <a:p>
            <a:pPr marL="177800" indent="-177800">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各項經費支出之</a:t>
            </a:r>
            <a:r>
              <a:rPr lang="zh-TW" altLang="en-US" sz="1600" b="1" dirty="0">
                <a:solidFill>
                  <a:srgbClr val="C00000"/>
                </a:solidFill>
                <a:latin typeface="微軟正黑體" panose="020B0604030504040204" pitchFamily="34" charset="-120"/>
                <a:ea typeface="微軟正黑體" panose="020B0604030504040204" pitchFamily="34" charset="-120"/>
              </a:rPr>
              <a:t>憑證</a:t>
            </a:r>
            <a:r>
              <a:rPr lang="zh-TW" altLang="en-US" sz="1600" b="1" dirty="0">
                <a:solidFill>
                  <a:srgbClr val="00206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發票</a:t>
            </a:r>
            <a:r>
              <a:rPr lang="zh-TW" altLang="en-US" sz="1600" b="1" dirty="0">
                <a:solidFill>
                  <a:srgbClr val="002060"/>
                </a:solidFill>
                <a:latin typeface="微軟正黑體" panose="020B0604030504040204" pitchFamily="34" charset="-120"/>
                <a:ea typeface="微軟正黑體" panose="020B0604030504040204" pitchFamily="34" charset="-120"/>
              </a:rPr>
              <a:t>等，其品名填寫</a:t>
            </a:r>
            <a:r>
              <a:rPr lang="zh-TW" altLang="en-US" sz="1600" b="1" dirty="0">
                <a:solidFill>
                  <a:srgbClr val="C00000"/>
                </a:solidFill>
                <a:latin typeface="微軟正黑體" panose="020B0604030504040204" pitchFamily="34" charset="-120"/>
                <a:ea typeface="微軟正黑體" panose="020B0604030504040204" pitchFamily="34" charset="-120"/>
              </a:rPr>
              <a:t>內容應完整</a:t>
            </a:r>
            <a:r>
              <a:rPr lang="zh-TW" altLang="en-US" sz="1600" b="1" dirty="0">
                <a:solidFill>
                  <a:srgbClr val="002060"/>
                </a:solidFill>
                <a:latin typeface="微軟正黑體" panose="020B0604030504040204" pitchFamily="34" charset="-120"/>
                <a:ea typeface="微軟正黑體" panose="020B0604030504040204" pitchFamily="34" charset="-120"/>
              </a:rPr>
              <a:t>，並</a:t>
            </a:r>
            <a:r>
              <a:rPr lang="zh-TW" altLang="en-US" sz="1600" b="1" dirty="0">
                <a:solidFill>
                  <a:srgbClr val="C00000"/>
                </a:solidFill>
                <a:latin typeface="微軟正黑體" panose="020B0604030504040204" pitchFamily="34" charset="-120"/>
                <a:ea typeface="微軟正黑體" panose="020B0604030504040204" pitchFamily="34" charset="-120"/>
              </a:rPr>
              <a:t>妥善保管</a:t>
            </a:r>
            <a:r>
              <a:rPr lang="zh-TW" altLang="en-US" sz="1600" b="1" dirty="0">
                <a:solidFill>
                  <a:srgbClr val="002060"/>
                </a:solidFill>
                <a:latin typeface="微軟正黑體" panose="020B0604030504040204" pitchFamily="34" charset="-120"/>
                <a:ea typeface="微軟正黑體" panose="020B0604030504040204" pitchFamily="34" charset="-120"/>
              </a:rPr>
              <a:t>，必要時應配合執行單位進行</a:t>
            </a:r>
            <a:r>
              <a:rPr lang="zh-TW" altLang="en-US" sz="1600" b="1" dirty="0">
                <a:solidFill>
                  <a:srgbClr val="C00000"/>
                </a:solidFill>
                <a:latin typeface="微軟正黑體" panose="020B0604030504040204" pitchFamily="34" charset="-120"/>
                <a:ea typeface="微軟正黑體" panose="020B0604030504040204" pitchFamily="34" charset="-120"/>
              </a:rPr>
              <a:t>查核</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177800" indent="-177800">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須依所訂</a:t>
            </a:r>
            <a:r>
              <a:rPr lang="zh-TW" altLang="en-US" sz="1600" b="1" dirty="0">
                <a:solidFill>
                  <a:srgbClr val="C00000"/>
                </a:solidFill>
                <a:latin typeface="微軟正黑體" panose="020B0604030504040204" pitchFamily="34" charset="-120"/>
                <a:ea typeface="微軟正黑體" panose="020B0604030504040204" pitchFamily="34" charset="-120"/>
              </a:rPr>
              <a:t>「會計項目、編列原則及查核要點」</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附件</a:t>
            </a:r>
            <a:r>
              <a:rPr lang="en-US" altLang="zh-TW" sz="1600" b="1" dirty="0">
                <a:solidFill>
                  <a:srgbClr val="C00000"/>
                </a:solidFill>
                <a:latin typeface="微軟正黑體" panose="020B0604030504040204" pitchFamily="34" charset="-120"/>
                <a:ea typeface="微軟正黑體" panose="020B0604030504040204" pitchFamily="34" charset="-120"/>
              </a:rPr>
              <a:t>7)</a:t>
            </a:r>
            <a:r>
              <a:rPr lang="zh-TW" altLang="en-US" sz="1600" b="1" dirty="0">
                <a:solidFill>
                  <a:srgbClr val="C00000"/>
                </a:solidFill>
                <a:latin typeface="微軟正黑體" panose="020B0604030504040204" pitchFamily="34" charset="-120"/>
                <a:ea typeface="微軟正黑體" panose="020B0604030504040204" pitchFamily="34" charset="-120"/>
              </a:rPr>
              <a:t> </a:t>
            </a:r>
            <a:r>
              <a:rPr lang="zh-TW" altLang="en-US" sz="1600" b="1" dirty="0">
                <a:solidFill>
                  <a:srgbClr val="002060"/>
                </a:solidFill>
                <a:latin typeface="微軟正黑體" panose="020B0604030504040204" pitchFamily="34" charset="-120"/>
                <a:ea typeface="微軟正黑體" panose="020B0604030504040204" pitchFamily="34" charset="-120"/>
              </a:rPr>
              <a:t>加以編列，並列入查核範圍</a:t>
            </a:r>
          </a:p>
        </p:txBody>
      </p:sp>
      <p:grpSp>
        <p:nvGrpSpPr>
          <p:cNvPr id="3" name="群組 2">
            <a:extLst>
              <a:ext uri="{FF2B5EF4-FFF2-40B4-BE49-F238E27FC236}">
                <a16:creationId xmlns:a16="http://schemas.microsoft.com/office/drawing/2014/main" id="{18199F78-A991-463F-AEC6-2EE24A3D099B}"/>
              </a:ext>
            </a:extLst>
          </p:cNvPr>
          <p:cNvGrpSpPr/>
          <p:nvPr/>
        </p:nvGrpSpPr>
        <p:grpSpPr>
          <a:xfrm>
            <a:off x="3938298" y="2924229"/>
            <a:ext cx="4683178" cy="949163"/>
            <a:chOff x="3938298" y="2924229"/>
            <a:chExt cx="4683178" cy="949163"/>
          </a:xfrm>
        </p:grpSpPr>
        <p:sp>
          <p:nvSpPr>
            <p:cNvPr id="20" name="矩形 19">
              <a:extLst>
                <a:ext uri="{FF2B5EF4-FFF2-40B4-BE49-F238E27FC236}">
                  <a16:creationId xmlns:a16="http://schemas.microsoft.com/office/drawing/2014/main" id="{5DA29A0E-A7BC-49AF-87D6-2AF5A2595E44}"/>
                </a:ext>
              </a:extLst>
            </p:cNvPr>
            <p:cNvSpPr/>
            <p:nvPr/>
          </p:nvSpPr>
          <p:spPr>
            <a:xfrm>
              <a:off x="3938298" y="3592069"/>
              <a:ext cx="675681" cy="2813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語音泡泡: 圓角矩形 24">
              <a:extLst>
                <a:ext uri="{FF2B5EF4-FFF2-40B4-BE49-F238E27FC236}">
                  <a16:creationId xmlns:a16="http://schemas.microsoft.com/office/drawing/2014/main" id="{4AB00BBD-3FD7-4E52-8CA7-799ECDA4342F}"/>
                </a:ext>
              </a:extLst>
            </p:cNvPr>
            <p:cNvSpPr/>
            <p:nvPr/>
          </p:nvSpPr>
          <p:spPr>
            <a:xfrm>
              <a:off x="4669494" y="2924229"/>
              <a:ext cx="3951982" cy="424116"/>
            </a:xfrm>
            <a:prstGeom prst="wedgeRoundRectCallout">
              <a:avLst>
                <a:gd name="adj1" fmla="val -48359"/>
                <a:gd name="adj2" fmla="val 98788"/>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zh-TW" altLang="en-US" sz="1400" b="1" dirty="0">
                  <a:solidFill>
                    <a:srgbClr val="C00000"/>
                  </a:solidFill>
                  <a:latin typeface="微軟正黑體" panose="020B0604030504040204" pitchFamily="34" charset="-120"/>
                  <a:ea typeface="微軟正黑體" panose="020B0604030504040204" pitchFamily="34" charset="-120"/>
                </a:rPr>
                <a:t>人事費</a:t>
              </a:r>
              <a:r>
                <a:rPr lang="zh-TW" altLang="en-US" sz="1400" b="1" dirty="0">
                  <a:solidFill>
                    <a:srgbClr val="002060"/>
                  </a:solidFill>
                  <a:latin typeface="微軟正黑體" panose="020B0604030504040204" pitchFamily="34" charset="-120"/>
                  <a:ea typeface="微軟正黑體" panose="020B0604030504040204" pitchFamily="34" charset="-120"/>
                </a:rPr>
                <a:t>不得超過</a:t>
              </a:r>
              <a:r>
                <a:rPr lang="zh-TW" altLang="en-US" sz="1400" b="1" dirty="0">
                  <a:solidFill>
                    <a:srgbClr val="C00000"/>
                  </a:solidFill>
                  <a:latin typeface="微軟正黑體" panose="020B0604030504040204" pitchFamily="34" charset="-120"/>
                  <a:ea typeface="微軟正黑體" panose="020B0604030504040204" pitchFamily="34" charset="-120"/>
                </a:rPr>
                <a:t>輔導款</a:t>
              </a:r>
              <a:r>
                <a:rPr lang="zh-TW" altLang="en-US" sz="1400" b="1" dirty="0">
                  <a:solidFill>
                    <a:srgbClr val="002060"/>
                  </a:solidFill>
                  <a:latin typeface="微軟正黑體" panose="020B0604030504040204" pitchFamily="34" charset="-120"/>
                  <a:ea typeface="微軟正黑體" panose="020B0604030504040204" pitchFamily="34" charset="-120"/>
                </a:rPr>
                <a:t>之</a:t>
              </a:r>
              <a:r>
                <a:rPr lang="en-US" altLang="zh-TW" sz="1400" b="1" dirty="0">
                  <a:solidFill>
                    <a:srgbClr val="C00000"/>
                  </a:solidFill>
                  <a:latin typeface="微軟正黑體" panose="020B0604030504040204" pitchFamily="34" charset="-120"/>
                  <a:ea typeface="微軟正黑體" panose="020B0604030504040204" pitchFamily="34" charset="-120"/>
                </a:rPr>
                <a:t>70%</a:t>
              </a:r>
              <a:r>
                <a:rPr lang="en-US" altLang="zh-TW" sz="1400" b="1" dirty="0">
                  <a:solidFill>
                    <a:srgbClr val="002060"/>
                  </a:solidFill>
                  <a:latin typeface="微軟正黑體" panose="020B0604030504040204" pitchFamily="34" charset="-120"/>
                  <a:ea typeface="微軟正黑體" panose="020B0604030504040204" pitchFamily="34" charset="-120"/>
                </a:rPr>
                <a:t>(296</a:t>
              </a:r>
              <a:r>
                <a:rPr lang="zh-TW" altLang="en-US" sz="1400" b="1"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0.7=207.2)</a:t>
              </a:r>
            </a:p>
          </p:txBody>
        </p:sp>
      </p:grpSp>
      <p:grpSp>
        <p:nvGrpSpPr>
          <p:cNvPr id="5" name="群組 4">
            <a:extLst>
              <a:ext uri="{FF2B5EF4-FFF2-40B4-BE49-F238E27FC236}">
                <a16:creationId xmlns:a16="http://schemas.microsoft.com/office/drawing/2014/main" id="{5ED6EE4D-D161-48E2-91C4-F535B818FC50}"/>
              </a:ext>
            </a:extLst>
          </p:cNvPr>
          <p:cNvGrpSpPr/>
          <p:nvPr/>
        </p:nvGrpSpPr>
        <p:grpSpPr>
          <a:xfrm>
            <a:off x="3932323" y="5451974"/>
            <a:ext cx="5086389" cy="737572"/>
            <a:chOff x="3932323" y="5451974"/>
            <a:chExt cx="5086389" cy="737572"/>
          </a:xfrm>
        </p:grpSpPr>
        <p:sp>
          <p:nvSpPr>
            <p:cNvPr id="26" name="矩形 25">
              <a:extLst>
                <a:ext uri="{FF2B5EF4-FFF2-40B4-BE49-F238E27FC236}">
                  <a16:creationId xmlns:a16="http://schemas.microsoft.com/office/drawing/2014/main" id="{16EFAA78-ED05-4BDA-8A4E-E5FD5FFDB6DB}"/>
                </a:ext>
              </a:extLst>
            </p:cNvPr>
            <p:cNvSpPr/>
            <p:nvPr/>
          </p:nvSpPr>
          <p:spPr>
            <a:xfrm>
              <a:off x="3932323" y="5908223"/>
              <a:ext cx="675681" cy="2813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語音泡泡: 圓角矩形 26">
              <a:extLst>
                <a:ext uri="{FF2B5EF4-FFF2-40B4-BE49-F238E27FC236}">
                  <a16:creationId xmlns:a16="http://schemas.microsoft.com/office/drawing/2014/main" id="{9CC68D47-0896-491E-A915-7004AF38749B}"/>
                </a:ext>
              </a:extLst>
            </p:cNvPr>
            <p:cNvSpPr/>
            <p:nvPr/>
          </p:nvSpPr>
          <p:spPr>
            <a:xfrm>
              <a:off x="4669493" y="5451974"/>
              <a:ext cx="4349219" cy="365125"/>
            </a:xfrm>
            <a:prstGeom prst="wedgeRoundRectCallout">
              <a:avLst>
                <a:gd name="adj1" fmla="val -48359"/>
                <a:gd name="adj2" fmla="val 98788"/>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zh-TW" altLang="en-US" sz="1400" b="1" dirty="0">
                  <a:solidFill>
                    <a:srgbClr val="C00000"/>
                  </a:solidFill>
                  <a:latin typeface="微軟正黑體" panose="020B0604030504040204" pitchFamily="34" charset="-120"/>
                  <a:ea typeface="微軟正黑體" panose="020B0604030504040204" pitchFamily="34" charset="-120"/>
                </a:rPr>
                <a:t>消耗品費</a:t>
              </a:r>
              <a:r>
                <a:rPr lang="zh-TW" altLang="en-US" sz="1400" b="1" dirty="0">
                  <a:solidFill>
                    <a:srgbClr val="002060"/>
                  </a:solidFill>
                  <a:latin typeface="微軟正黑體" panose="020B0604030504040204" pitchFamily="34" charset="-120"/>
                  <a:ea typeface="微軟正黑體" panose="020B0604030504040204" pitchFamily="34" charset="-120"/>
                </a:rPr>
                <a:t>不得超過</a:t>
              </a:r>
              <a:r>
                <a:rPr lang="zh-TW" altLang="en-US" sz="1400" b="1" dirty="0">
                  <a:solidFill>
                    <a:srgbClr val="C00000"/>
                  </a:solidFill>
                  <a:latin typeface="微軟正黑體" panose="020B0604030504040204" pitchFamily="34" charset="-120"/>
                  <a:ea typeface="微軟正黑體" panose="020B0604030504040204" pitchFamily="34" charset="-120"/>
                </a:rPr>
                <a:t>輔導款</a:t>
              </a:r>
              <a:r>
                <a:rPr lang="zh-TW" altLang="en-US" sz="1400" b="1" dirty="0">
                  <a:solidFill>
                    <a:srgbClr val="002060"/>
                  </a:solidFill>
                  <a:latin typeface="微軟正黑體" panose="020B0604030504040204" pitchFamily="34" charset="-120"/>
                  <a:ea typeface="微軟正黑體" panose="020B0604030504040204" pitchFamily="34" charset="-120"/>
                </a:rPr>
                <a:t>之</a:t>
              </a:r>
              <a:r>
                <a:rPr lang="en-US" altLang="zh-TW" sz="1400" b="1" dirty="0">
                  <a:solidFill>
                    <a:srgbClr val="C00000"/>
                  </a:solidFill>
                  <a:latin typeface="微軟正黑體" panose="020B0604030504040204" pitchFamily="34" charset="-120"/>
                  <a:ea typeface="微軟正黑體" panose="020B0604030504040204" pitchFamily="34" charset="-120"/>
                </a:rPr>
                <a:t>15%</a:t>
              </a:r>
              <a:r>
                <a:rPr lang="en-US" altLang="zh-TW" sz="1400" b="1" dirty="0">
                  <a:solidFill>
                    <a:srgbClr val="002060"/>
                  </a:solidFill>
                  <a:latin typeface="微軟正黑體" panose="020B0604030504040204" pitchFamily="34" charset="-120"/>
                  <a:ea typeface="微軟正黑體" panose="020B0604030504040204" pitchFamily="34" charset="-120"/>
                </a:rPr>
                <a:t>(296</a:t>
              </a:r>
              <a:r>
                <a:rPr lang="zh-TW" altLang="en-US" sz="1400" b="1" dirty="0">
                  <a:solidFill>
                    <a:srgbClr val="002060"/>
                  </a:solidFill>
                  <a:latin typeface="微軟正黑體" panose="020B0604030504040204" pitchFamily="34" charset="-120"/>
                  <a:ea typeface="微軟正黑體" panose="020B0604030504040204" pitchFamily="34" charset="-120"/>
                </a:rPr>
                <a:t>*</a:t>
              </a:r>
              <a:r>
                <a:rPr lang="en-US" altLang="zh-TW" sz="1400" b="1" dirty="0">
                  <a:solidFill>
                    <a:srgbClr val="002060"/>
                  </a:solidFill>
                  <a:latin typeface="微軟正黑體" panose="020B0604030504040204" pitchFamily="34" charset="-120"/>
                  <a:ea typeface="微軟正黑體" panose="020B0604030504040204" pitchFamily="34" charset="-120"/>
                </a:rPr>
                <a:t>0.15=44.4)</a:t>
              </a:r>
            </a:p>
          </p:txBody>
        </p:sp>
      </p:grpSp>
    </p:spTree>
    <p:extLst>
      <p:ext uri="{BB962C8B-B14F-4D97-AF65-F5344CB8AC3E}">
        <p14:creationId xmlns:p14="http://schemas.microsoft.com/office/powerpoint/2010/main" val="98439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字方塊 8">
            <a:extLst>
              <a:ext uri="{FF2B5EF4-FFF2-40B4-BE49-F238E27FC236}">
                <a16:creationId xmlns:a16="http://schemas.microsoft.com/office/drawing/2014/main" id="{F17D411F-D85B-4029-9654-7181CCCD1051}"/>
              </a:ext>
            </a:extLst>
          </p:cNvPr>
          <p:cNvSpPr txBox="1"/>
          <p:nvPr/>
        </p:nvSpPr>
        <p:spPr>
          <a:xfrm>
            <a:off x="30639" y="4221088"/>
            <a:ext cx="9252520" cy="1277273"/>
          </a:xfrm>
          <a:prstGeom prst="rect">
            <a:avLst/>
          </a:prstGeom>
          <a:noFill/>
        </p:spPr>
        <p:txBody>
          <a:bodyPr wrap="square" rtlCol="0">
            <a:spAutoFit/>
          </a:bodyPr>
          <a:lstStyle/>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  商業發展研究院  </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a:p>
            <a:pPr algn="ct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商業發展與策略研究所</a:t>
            </a:r>
          </a:p>
          <a:p>
            <a:pPr algn="ctr">
              <a:spcBef>
                <a:spcPts val="600"/>
              </a:spcBef>
            </a:pPr>
            <a:r>
              <a:rPr lang="zh-TW" altLang="en-US" sz="2400" b="1" dirty="0">
                <a:latin typeface="Times New Roman" panose="02020603050405020304" pitchFamily="18" charset="0"/>
                <a:ea typeface="微軟正黑體" panose="020B0604030504040204" pitchFamily="34" charset="-120"/>
                <a:cs typeface="Times New Roman" panose="02020603050405020304" pitchFamily="18" charset="0"/>
              </a:rPr>
              <a:t>江艾恩　研究員</a:t>
            </a:r>
            <a:endParaRPr lang="en-US" altLang="zh-TW" sz="2400" b="1" dirty="0">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5" name="文字方塊 1">
            <a:extLst>
              <a:ext uri="{FF2B5EF4-FFF2-40B4-BE49-F238E27FC236}">
                <a16:creationId xmlns:a16="http://schemas.microsoft.com/office/drawing/2014/main" id="{C3A8A73A-8B25-418D-9A34-FB963C07E662}"/>
              </a:ext>
            </a:extLst>
          </p:cNvPr>
          <p:cNvSpPr txBox="1">
            <a:spLocks noChangeArrowheads="1"/>
          </p:cNvSpPr>
          <p:nvPr/>
        </p:nvSpPr>
        <p:spPr bwMode="auto">
          <a:xfrm>
            <a:off x="-116924" y="1729695"/>
            <a:ext cx="925252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anose="020B0604020202020204" pitchFamily="34" charset="0"/>
              <a:buChar char="–"/>
              <a:defRPr sz="2800">
                <a:solidFill>
                  <a:schemeClr val="tx1"/>
                </a:solidFill>
                <a:latin typeface="微軟正黑體" panose="020B0604030504040204" pitchFamily="34" charset="-120"/>
                <a:ea typeface="微軟正黑體" panose="020B0604030504040204" pitchFamily="34" charset="-120"/>
              </a:defRPr>
            </a:lvl2pPr>
            <a:lvl3pPr marL="1143000" indent="-228600">
              <a:spcBef>
                <a:spcPct val="20000"/>
              </a:spcBef>
              <a:buFont typeface="Arial" panose="020B0604020202020204" pitchFamily="34" charset="0"/>
              <a:buChar char="•"/>
              <a:defRPr sz="2400">
                <a:solidFill>
                  <a:schemeClr val="tx1"/>
                </a:solidFill>
                <a:latin typeface="微軟正黑體" panose="020B0604030504040204" pitchFamily="34" charset="-120"/>
                <a:ea typeface="微軟正黑體" panose="020B0604030504040204" pitchFamily="34" charset="-120"/>
              </a:defRPr>
            </a:lvl3pPr>
            <a:lvl4pPr marL="16002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4pPr>
            <a:lvl5pPr marL="2057400" indent="-228600">
              <a:spcBef>
                <a:spcPct val="20000"/>
              </a:spcBef>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軟正黑體" panose="020B0604030504040204" pitchFamily="34" charset="-120"/>
                <a:ea typeface="微軟正黑體" panose="020B0604030504040204" pitchFamily="34" charset="-120"/>
              </a:defRPr>
            </a:lvl9pPr>
          </a:lstStyle>
          <a:p>
            <a:pPr algn="ctr">
              <a:lnSpc>
                <a:spcPts val="4000"/>
              </a:lnSpc>
              <a:spcBef>
                <a:spcPts val="600"/>
              </a:spcBef>
              <a:spcAft>
                <a:spcPts val="600"/>
              </a:spcAft>
              <a:buNone/>
              <a:defRPr/>
            </a:pPr>
            <a:r>
              <a:rPr lang="en-US" altLang="zh-TW" sz="4000" b="1" dirty="0">
                <a:solidFill>
                  <a:srgbClr val="006666"/>
                </a:solidFill>
                <a:latin typeface="Times" panose="02020603050405020304" pitchFamily="18" charset="0"/>
                <a:cs typeface="Times" panose="02020603050405020304" pitchFamily="18" charset="0"/>
              </a:rPr>
              <a:t>108</a:t>
            </a:r>
            <a:r>
              <a:rPr lang="zh-TW" altLang="en-US" sz="4000" b="1" dirty="0">
                <a:solidFill>
                  <a:srgbClr val="006666"/>
                </a:solidFill>
                <a:latin typeface="Times" panose="02020603050405020304" pitchFamily="18" charset="0"/>
                <a:cs typeface="Times" panose="02020603050405020304" pitchFamily="18" charset="0"/>
              </a:rPr>
              <a:t>年度</a:t>
            </a:r>
          </a:p>
          <a:p>
            <a:pPr algn="ctr">
              <a:lnSpc>
                <a:spcPts val="4000"/>
              </a:lnSpc>
              <a:spcBef>
                <a:spcPts val="600"/>
              </a:spcBef>
              <a:spcAft>
                <a:spcPts val="600"/>
              </a:spcAft>
              <a:buNone/>
              <a:defRPr/>
            </a:pPr>
            <a:r>
              <a:rPr lang="zh-TW" altLang="en-US" sz="4000" b="1" dirty="0">
                <a:solidFill>
                  <a:srgbClr val="006666"/>
                </a:solidFill>
                <a:latin typeface="Times" panose="02020603050405020304" pitchFamily="18" charset="0"/>
                <a:cs typeface="Times" panose="02020603050405020304" pitchFamily="18" charset="0"/>
              </a:rPr>
              <a:t>「商業服務業溫室氣體減量示範輔導」</a:t>
            </a:r>
          </a:p>
          <a:p>
            <a:pPr algn="ctr">
              <a:lnSpc>
                <a:spcPts val="4000"/>
              </a:lnSpc>
              <a:spcBef>
                <a:spcPts val="600"/>
              </a:spcBef>
              <a:spcAft>
                <a:spcPts val="600"/>
              </a:spcAft>
              <a:buNone/>
              <a:defRPr/>
            </a:pPr>
            <a:r>
              <a:rPr lang="zh-TW" altLang="en-US" sz="4000" b="1" dirty="0">
                <a:solidFill>
                  <a:srgbClr val="006666"/>
                </a:solidFill>
                <a:latin typeface="Times" panose="02020603050405020304" pitchFamily="18" charset="0"/>
                <a:cs typeface="Times" panose="02020603050405020304" pitchFamily="18" charset="0"/>
              </a:rPr>
              <a:t>申請須知</a:t>
            </a:r>
            <a:endParaRPr lang="en-US" altLang="zh-TW" sz="4000" b="1" dirty="0">
              <a:solidFill>
                <a:srgbClr val="006666"/>
              </a:solidFill>
              <a:latin typeface="Times" panose="02020603050405020304" pitchFamily="18" charset="0"/>
              <a:cs typeface="Times" panose="02020603050405020304" pitchFamily="18" charset="0"/>
            </a:endParaRPr>
          </a:p>
        </p:txBody>
      </p:sp>
      <p:sp>
        <p:nvSpPr>
          <p:cNvPr id="2" name="投影片編號版面配置區 1">
            <a:extLst>
              <a:ext uri="{FF2B5EF4-FFF2-40B4-BE49-F238E27FC236}">
                <a16:creationId xmlns:a16="http://schemas.microsoft.com/office/drawing/2014/main" id="{FABA74F0-05B2-4E75-8520-641FA143CEC5}"/>
              </a:ext>
            </a:extLst>
          </p:cNvPr>
          <p:cNvSpPr>
            <a:spLocks noGrp="1"/>
          </p:cNvSpPr>
          <p:nvPr>
            <p:ph type="sldNum" sz="quarter" idx="4"/>
          </p:nvPr>
        </p:nvSpPr>
        <p:spPr/>
        <p:txBody>
          <a:bodyPr/>
          <a:lstStyle/>
          <a:p>
            <a:fld id="{4E1762D9-BF67-4166-A4E0-1820CE8BD53A}" type="slidenum">
              <a:rPr lang="en-US" altLang="zh-TW" smtClean="0"/>
              <a:pPr/>
              <a:t>2</a:t>
            </a:fld>
            <a:endParaRPr lang="zh-TW" altLang="en-US" dirty="0"/>
          </a:p>
        </p:txBody>
      </p:sp>
      <p:sp>
        <p:nvSpPr>
          <p:cNvPr id="7" name="投影片編號版面配置區 3">
            <a:extLst>
              <a:ext uri="{FF2B5EF4-FFF2-40B4-BE49-F238E27FC236}">
                <a16:creationId xmlns:a16="http://schemas.microsoft.com/office/drawing/2014/main" id="{23B25245-E9D5-4853-BC31-B71FE7DB0C22}"/>
              </a:ext>
            </a:extLst>
          </p:cNvPr>
          <p:cNvSpPr txBox="1">
            <a:spLocks/>
          </p:cNvSpPr>
          <p:nvPr/>
        </p:nvSpPr>
        <p:spPr>
          <a:xfrm>
            <a:off x="7055748" y="6525344"/>
            <a:ext cx="2133600" cy="365125"/>
          </a:xfrm>
          <a:prstGeom prst="rect">
            <a:avLst/>
          </a:prstGeom>
        </p:spPr>
        <p:txBody>
          <a:bodyPr/>
          <a:lstStyle>
            <a:defPPr>
              <a:defRPr lang="zh-TW"/>
            </a:defPPr>
            <a:lvl1pPr marL="0" algn="r" defTabSz="914400" rtl="0" eaLnBrk="1" latinLnBrk="0" hangingPunct="1">
              <a:defRPr lang="en-US" altLang="zh-TW" sz="12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762D9-BF67-4166-A4E0-1820CE8BD53A}" type="slidenum">
              <a:rPr lang="zh-TW" altLang="en-US" smtClean="0">
                <a:solidFill>
                  <a:schemeClr val="tx1"/>
                </a:solidFill>
              </a:rPr>
              <a:pPr/>
              <a:t>2</a:t>
            </a:fld>
            <a:endParaRPr lang="zh-TW" altLang="en-US" dirty="0">
              <a:solidFill>
                <a:schemeClr val="tx1"/>
              </a:solidFill>
            </a:endParaRPr>
          </a:p>
        </p:txBody>
      </p:sp>
      <p:pic>
        <p:nvPicPr>
          <p:cNvPr id="4" name="圖片 3">
            <a:extLst>
              <a:ext uri="{FF2B5EF4-FFF2-40B4-BE49-F238E27FC236}">
                <a16:creationId xmlns:a16="http://schemas.microsoft.com/office/drawing/2014/main" id="{D6150C3C-479E-4BA9-B594-C6441B0400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4328" y="0"/>
            <a:ext cx="1619672" cy="477386"/>
          </a:xfrm>
          <a:prstGeom prst="rect">
            <a:avLst/>
          </a:prstGeom>
        </p:spPr>
      </p:pic>
    </p:spTree>
    <p:extLst>
      <p:ext uri="{BB962C8B-B14F-4D97-AF65-F5344CB8AC3E}">
        <p14:creationId xmlns:p14="http://schemas.microsoft.com/office/powerpoint/2010/main" val="383618218"/>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二、改善規劃書</a:t>
            </a:r>
            <a:r>
              <a:rPr lang="en-US" altLang="zh-TW" sz="3200" b="1" dirty="0">
                <a:solidFill>
                  <a:prstClr val="black"/>
                </a:solidFill>
                <a:latin typeface="Times New Roman" panose="02020603050405020304" pitchFamily="18" charset="0"/>
                <a:cs typeface="Times New Roman" panose="02020603050405020304" pitchFamily="18" charset="0"/>
              </a:rPr>
              <a:t>(9/9)</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20</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20</a:t>
            </a:fld>
            <a:endParaRPr lang="zh-TW" altLang="en-US" dirty="0">
              <a:solidFill>
                <a:schemeClr val="tx1"/>
              </a:solidFill>
            </a:endParaRPr>
          </a:p>
        </p:txBody>
      </p:sp>
      <p:sp>
        <p:nvSpPr>
          <p:cNvPr id="13" name="文字方塊 12">
            <a:extLst>
              <a:ext uri="{FF2B5EF4-FFF2-40B4-BE49-F238E27FC236}">
                <a16:creationId xmlns:a16="http://schemas.microsoft.com/office/drawing/2014/main" id="{46AB3BAC-3F93-4E98-A25B-66B79838F9D3}"/>
              </a:ext>
            </a:extLst>
          </p:cNvPr>
          <p:cNvSpPr txBox="1"/>
          <p:nvPr/>
        </p:nvSpPr>
        <p:spPr>
          <a:xfrm>
            <a:off x="251520" y="669562"/>
            <a:ext cx="2357535" cy="338554"/>
          </a:xfrm>
          <a:prstGeom prst="rect">
            <a:avLst/>
          </a:prstGeom>
          <a:solidFill>
            <a:schemeClr val="bg1"/>
          </a:solidFill>
        </p:spPr>
        <p:txBody>
          <a:bodyPr wrap="square" rtlCol="0">
            <a:spAutoFit/>
          </a:bodyPr>
          <a:lstStyle/>
          <a:p>
            <a:pPr>
              <a:spcAft>
                <a:spcPts val="600"/>
              </a:spcAft>
            </a:pPr>
            <a:r>
              <a:rPr lang="zh-TW" altLang="en-US" sz="1600" b="1" dirty="0">
                <a:latin typeface="Times New Roman" panose="02020603050405020304" pitchFamily="18" charset="0"/>
                <a:ea typeface="標楷體" panose="03000509000000000000" pitchFamily="65" charset="-120"/>
                <a:cs typeface="Times New Roman" panose="02020603050405020304" pitchFamily="18" charset="0"/>
              </a:rPr>
              <a:t>參、人力規劃及預算表</a:t>
            </a:r>
            <a:endParaRPr lang="en-US" altLang="zh-TW" sz="1600" b="1" dirty="0">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7" name="群組 6">
            <a:extLst>
              <a:ext uri="{FF2B5EF4-FFF2-40B4-BE49-F238E27FC236}">
                <a16:creationId xmlns:a16="http://schemas.microsoft.com/office/drawing/2014/main" id="{01F8DBAD-B012-4426-8202-3CE0D256EF1D}"/>
              </a:ext>
            </a:extLst>
          </p:cNvPr>
          <p:cNvGrpSpPr/>
          <p:nvPr/>
        </p:nvGrpSpPr>
        <p:grpSpPr>
          <a:xfrm>
            <a:off x="611560" y="1160921"/>
            <a:ext cx="7272808" cy="5313695"/>
            <a:chOff x="1043608" y="1605174"/>
            <a:chExt cx="6553200" cy="4080507"/>
          </a:xfrm>
        </p:grpSpPr>
        <p:pic>
          <p:nvPicPr>
            <p:cNvPr id="6146" name="Picture 2" descr="C:\Users\aienchiang\AppData\Local\LINE\Cache\tmp\1554460695756.jpg">
              <a:extLst>
                <a:ext uri="{FF2B5EF4-FFF2-40B4-BE49-F238E27FC236}">
                  <a16:creationId xmlns:a16="http://schemas.microsoft.com/office/drawing/2014/main" id="{154A26D3-9C9F-4454-8042-ACA9BC821F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6553200" cy="35528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aienchiang\AppData\Local\LINE\Cache\tmp\1554460731733.jpg">
              <a:extLst>
                <a:ext uri="{FF2B5EF4-FFF2-40B4-BE49-F238E27FC236}">
                  <a16:creationId xmlns:a16="http://schemas.microsoft.com/office/drawing/2014/main" id="{0F45F0D9-EA27-4230-8661-342C79721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8878"/>
            <a:stretch/>
          </p:blipFill>
          <p:spPr bwMode="auto">
            <a:xfrm>
              <a:off x="1067390" y="1605174"/>
              <a:ext cx="6486011" cy="5940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群組 7">
            <a:extLst>
              <a:ext uri="{FF2B5EF4-FFF2-40B4-BE49-F238E27FC236}">
                <a16:creationId xmlns:a16="http://schemas.microsoft.com/office/drawing/2014/main" id="{2D4F1B01-33E5-4BCA-9A61-EFDAC4A22906}"/>
              </a:ext>
            </a:extLst>
          </p:cNvPr>
          <p:cNvGrpSpPr/>
          <p:nvPr/>
        </p:nvGrpSpPr>
        <p:grpSpPr>
          <a:xfrm>
            <a:off x="3104707" y="815880"/>
            <a:ext cx="6027557" cy="4776846"/>
            <a:chOff x="3104707" y="815880"/>
            <a:chExt cx="6027557" cy="4776846"/>
          </a:xfrm>
        </p:grpSpPr>
        <p:sp>
          <p:nvSpPr>
            <p:cNvPr id="23" name="矩形 22">
              <a:extLst>
                <a:ext uri="{FF2B5EF4-FFF2-40B4-BE49-F238E27FC236}">
                  <a16:creationId xmlns:a16="http://schemas.microsoft.com/office/drawing/2014/main" id="{04D549C9-CE10-4759-B929-0122718CF768}"/>
                </a:ext>
              </a:extLst>
            </p:cNvPr>
            <p:cNvSpPr/>
            <p:nvPr/>
          </p:nvSpPr>
          <p:spPr>
            <a:xfrm>
              <a:off x="3104707" y="1455244"/>
              <a:ext cx="776177" cy="413748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8" name="群組 27">
              <a:extLst>
                <a:ext uri="{FF2B5EF4-FFF2-40B4-BE49-F238E27FC236}">
                  <a16:creationId xmlns:a16="http://schemas.microsoft.com/office/drawing/2014/main" id="{1DE67C83-9094-4B5D-A6F0-02F84CBB3EA1}"/>
                </a:ext>
              </a:extLst>
            </p:cNvPr>
            <p:cNvGrpSpPr/>
            <p:nvPr/>
          </p:nvGrpSpPr>
          <p:grpSpPr>
            <a:xfrm>
              <a:off x="3361281" y="815880"/>
              <a:ext cx="5770983" cy="920469"/>
              <a:chOff x="2963073" y="1109205"/>
              <a:chExt cx="5770983" cy="920469"/>
            </a:xfrm>
          </p:grpSpPr>
          <p:sp>
            <p:nvSpPr>
              <p:cNvPr id="29" name="語音泡泡: 圓角矩形 15">
                <a:extLst>
                  <a:ext uri="{FF2B5EF4-FFF2-40B4-BE49-F238E27FC236}">
                    <a16:creationId xmlns:a16="http://schemas.microsoft.com/office/drawing/2014/main" id="{62102654-CCF4-4FC0-96CA-AE6F166AADFC}"/>
                  </a:ext>
                </a:extLst>
              </p:cNvPr>
              <p:cNvSpPr/>
              <p:nvPr/>
            </p:nvSpPr>
            <p:spPr>
              <a:xfrm>
                <a:off x="2999026" y="1109205"/>
                <a:ext cx="4803426" cy="920469"/>
              </a:xfrm>
              <a:custGeom>
                <a:avLst/>
                <a:gdLst>
                  <a:gd name="connsiteX0" fmla="*/ 0 w 5432773"/>
                  <a:gd name="connsiteY0" fmla="*/ 56427 h 338554"/>
                  <a:gd name="connsiteX1" fmla="*/ 56427 w 5432773"/>
                  <a:gd name="connsiteY1" fmla="*/ 0 h 338554"/>
                  <a:gd name="connsiteX2" fmla="*/ 905462 w 5432773"/>
                  <a:gd name="connsiteY2" fmla="*/ 0 h 338554"/>
                  <a:gd name="connsiteX3" fmla="*/ 905462 w 5432773"/>
                  <a:gd name="connsiteY3" fmla="*/ 0 h 338554"/>
                  <a:gd name="connsiteX4" fmla="*/ 2263655 w 5432773"/>
                  <a:gd name="connsiteY4" fmla="*/ 0 h 338554"/>
                  <a:gd name="connsiteX5" fmla="*/ 5376346 w 5432773"/>
                  <a:gd name="connsiteY5" fmla="*/ 0 h 338554"/>
                  <a:gd name="connsiteX6" fmla="*/ 5432773 w 5432773"/>
                  <a:gd name="connsiteY6" fmla="*/ 56427 h 338554"/>
                  <a:gd name="connsiteX7" fmla="*/ 5432773 w 5432773"/>
                  <a:gd name="connsiteY7" fmla="*/ 197490 h 338554"/>
                  <a:gd name="connsiteX8" fmla="*/ 5432773 w 5432773"/>
                  <a:gd name="connsiteY8" fmla="*/ 197490 h 338554"/>
                  <a:gd name="connsiteX9" fmla="*/ 5432773 w 5432773"/>
                  <a:gd name="connsiteY9" fmla="*/ 282128 h 338554"/>
                  <a:gd name="connsiteX10" fmla="*/ 5432773 w 5432773"/>
                  <a:gd name="connsiteY10" fmla="*/ 282127 h 338554"/>
                  <a:gd name="connsiteX11" fmla="*/ 5376346 w 5432773"/>
                  <a:gd name="connsiteY11" fmla="*/ 338554 h 338554"/>
                  <a:gd name="connsiteX12" fmla="*/ 2263655 w 5432773"/>
                  <a:gd name="connsiteY12" fmla="*/ 338554 h 338554"/>
                  <a:gd name="connsiteX13" fmla="*/ 386868 w 5432773"/>
                  <a:gd name="connsiteY13" fmla="*/ 825087 h 338554"/>
                  <a:gd name="connsiteX14" fmla="*/ 905462 w 5432773"/>
                  <a:gd name="connsiteY14" fmla="*/ 338554 h 338554"/>
                  <a:gd name="connsiteX15" fmla="*/ 56427 w 5432773"/>
                  <a:gd name="connsiteY15" fmla="*/ 338554 h 338554"/>
                  <a:gd name="connsiteX16" fmla="*/ 0 w 5432773"/>
                  <a:gd name="connsiteY16" fmla="*/ 282127 h 338554"/>
                  <a:gd name="connsiteX17" fmla="*/ 0 w 5432773"/>
                  <a:gd name="connsiteY17" fmla="*/ 282128 h 338554"/>
                  <a:gd name="connsiteX18" fmla="*/ 0 w 5432773"/>
                  <a:gd name="connsiteY18" fmla="*/ 197490 h 338554"/>
                  <a:gd name="connsiteX19" fmla="*/ 0 w 5432773"/>
                  <a:gd name="connsiteY19" fmla="*/ 197490 h 338554"/>
                  <a:gd name="connsiteX20" fmla="*/ 0 w 5432773"/>
                  <a:gd name="connsiteY20" fmla="*/ 56427 h 338554"/>
                  <a:gd name="connsiteX0" fmla="*/ 0 w 5432773"/>
                  <a:gd name="connsiteY0" fmla="*/ 56427 h 825087"/>
                  <a:gd name="connsiteX1" fmla="*/ 56427 w 5432773"/>
                  <a:gd name="connsiteY1" fmla="*/ 0 h 825087"/>
                  <a:gd name="connsiteX2" fmla="*/ 905462 w 5432773"/>
                  <a:gd name="connsiteY2" fmla="*/ 0 h 825087"/>
                  <a:gd name="connsiteX3" fmla="*/ 905462 w 5432773"/>
                  <a:gd name="connsiteY3" fmla="*/ 0 h 825087"/>
                  <a:gd name="connsiteX4" fmla="*/ 2263655 w 5432773"/>
                  <a:gd name="connsiteY4" fmla="*/ 0 h 825087"/>
                  <a:gd name="connsiteX5" fmla="*/ 5376346 w 5432773"/>
                  <a:gd name="connsiteY5" fmla="*/ 0 h 825087"/>
                  <a:gd name="connsiteX6" fmla="*/ 5432773 w 5432773"/>
                  <a:gd name="connsiteY6" fmla="*/ 56427 h 825087"/>
                  <a:gd name="connsiteX7" fmla="*/ 5432773 w 5432773"/>
                  <a:gd name="connsiteY7" fmla="*/ 197490 h 825087"/>
                  <a:gd name="connsiteX8" fmla="*/ 5432773 w 5432773"/>
                  <a:gd name="connsiteY8" fmla="*/ 197490 h 825087"/>
                  <a:gd name="connsiteX9" fmla="*/ 5432773 w 5432773"/>
                  <a:gd name="connsiteY9" fmla="*/ 282128 h 825087"/>
                  <a:gd name="connsiteX10" fmla="*/ 5432773 w 5432773"/>
                  <a:gd name="connsiteY10" fmla="*/ 282127 h 825087"/>
                  <a:gd name="connsiteX11" fmla="*/ 5376346 w 5432773"/>
                  <a:gd name="connsiteY11" fmla="*/ 338554 h 825087"/>
                  <a:gd name="connsiteX12" fmla="*/ 1312309 w 5432773"/>
                  <a:gd name="connsiteY12" fmla="*/ 347791 h 825087"/>
                  <a:gd name="connsiteX13" fmla="*/ 386868 w 5432773"/>
                  <a:gd name="connsiteY13" fmla="*/ 825087 h 825087"/>
                  <a:gd name="connsiteX14" fmla="*/ 905462 w 5432773"/>
                  <a:gd name="connsiteY14" fmla="*/ 338554 h 825087"/>
                  <a:gd name="connsiteX15" fmla="*/ 56427 w 5432773"/>
                  <a:gd name="connsiteY15" fmla="*/ 338554 h 825087"/>
                  <a:gd name="connsiteX16" fmla="*/ 0 w 5432773"/>
                  <a:gd name="connsiteY16" fmla="*/ 282127 h 825087"/>
                  <a:gd name="connsiteX17" fmla="*/ 0 w 5432773"/>
                  <a:gd name="connsiteY17" fmla="*/ 282128 h 825087"/>
                  <a:gd name="connsiteX18" fmla="*/ 0 w 5432773"/>
                  <a:gd name="connsiteY18" fmla="*/ 197490 h 825087"/>
                  <a:gd name="connsiteX19" fmla="*/ 0 w 5432773"/>
                  <a:gd name="connsiteY19" fmla="*/ 197490 h 825087"/>
                  <a:gd name="connsiteX20" fmla="*/ 0 w 5432773"/>
                  <a:gd name="connsiteY20" fmla="*/ 56427 h 82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432773" h="825087">
                    <a:moveTo>
                      <a:pt x="0" y="56427"/>
                    </a:moveTo>
                    <a:cubicBezTo>
                      <a:pt x="0" y="25263"/>
                      <a:pt x="25263" y="0"/>
                      <a:pt x="56427" y="0"/>
                    </a:cubicBezTo>
                    <a:lnTo>
                      <a:pt x="905462" y="0"/>
                    </a:lnTo>
                    <a:lnTo>
                      <a:pt x="905462" y="0"/>
                    </a:lnTo>
                    <a:lnTo>
                      <a:pt x="2263655" y="0"/>
                    </a:lnTo>
                    <a:lnTo>
                      <a:pt x="5376346" y="0"/>
                    </a:lnTo>
                    <a:cubicBezTo>
                      <a:pt x="5407510" y="0"/>
                      <a:pt x="5432773" y="25263"/>
                      <a:pt x="5432773" y="56427"/>
                    </a:cubicBezTo>
                    <a:lnTo>
                      <a:pt x="5432773" y="197490"/>
                    </a:lnTo>
                    <a:lnTo>
                      <a:pt x="5432773" y="197490"/>
                    </a:lnTo>
                    <a:lnTo>
                      <a:pt x="5432773" y="282128"/>
                    </a:lnTo>
                    <a:lnTo>
                      <a:pt x="5432773" y="282127"/>
                    </a:lnTo>
                    <a:cubicBezTo>
                      <a:pt x="5432773" y="313291"/>
                      <a:pt x="5407510" y="338554"/>
                      <a:pt x="5376346" y="338554"/>
                    </a:cubicBezTo>
                    <a:lnTo>
                      <a:pt x="1312309" y="347791"/>
                    </a:lnTo>
                    <a:lnTo>
                      <a:pt x="386868" y="825087"/>
                    </a:lnTo>
                    <a:lnTo>
                      <a:pt x="905462" y="338554"/>
                    </a:lnTo>
                    <a:lnTo>
                      <a:pt x="56427" y="338554"/>
                    </a:lnTo>
                    <a:cubicBezTo>
                      <a:pt x="25263" y="338554"/>
                      <a:pt x="0" y="313291"/>
                      <a:pt x="0" y="282127"/>
                    </a:cubicBezTo>
                    <a:lnTo>
                      <a:pt x="0" y="282128"/>
                    </a:lnTo>
                    <a:lnTo>
                      <a:pt x="0" y="197490"/>
                    </a:lnTo>
                    <a:lnTo>
                      <a:pt x="0" y="197490"/>
                    </a:lnTo>
                    <a:lnTo>
                      <a:pt x="0" y="56427"/>
                    </a:lnTo>
                    <a:close/>
                  </a:path>
                </a:pathLst>
              </a:cu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endParaRPr lang="zh-TW"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30" name="矩形 29">
                <a:extLst>
                  <a:ext uri="{FF2B5EF4-FFF2-40B4-BE49-F238E27FC236}">
                    <a16:creationId xmlns:a16="http://schemas.microsoft.com/office/drawing/2014/main" id="{DECC0DA3-836C-4ED0-985C-BCEAFEEC39AF}"/>
                  </a:ext>
                </a:extLst>
              </p:cNvPr>
              <p:cNvSpPr/>
              <p:nvPr/>
            </p:nvSpPr>
            <p:spPr>
              <a:xfrm>
                <a:off x="2963073" y="1148013"/>
                <a:ext cx="5770983" cy="338554"/>
              </a:xfrm>
              <a:prstGeom prst="rect">
                <a:avLst/>
              </a:prstGeom>
            </p:spPr>
            <p:txBody>
              <a:bodyPr wrap="square">
                <a:spAutoFit/>
              </a:bodyPr>
              <a:lstStyle/>
              <a:p>
                <a:pPr>
                  <a:spcAft>
                    <a:spcPts val="600"/>
                  </a:spcAft>
                </a:pPr>
                <a:r>
                  <a:rPr lang="zh-TW" altLang="en-US" sz="1600" b="1" dirty="0">
                    <a:solidFill>
                      <a:srgbClr val="002060"/>
                    </a:solidFill>
                    <a:latin typeface="微軟正黑體" panose="020B0604030504040204" pitchFamily="34" charset="-120"/>
                    <a:ea typeface="微軟正黑體" panose="020B0604030504040204" pitchFamily="34" charset="-120"/>
                  </a:rPr>
                  <a:t>若購買</a:t>
                </a:r>
                <a:r>
                  <a:rPr lang="zh-TW" altLang="en-US" sz="1600" b="1" dirty="0">
                    <a:solidFill>
                      <a:srgbClr val="C00000"/>
                    </a:solidFill>
                    <a:latin typeface="微軟正黑體" panose="020B0604030504040204" pitchFamily="34" charset="-120"/>
                    <a:ea typeface="微軟正黑體" panose="020B0604030504040204" pitchFamily="34" charset="-120"/>
                  </a:rPr>
                  <a:t>機器</a:t>
                </a:r>
                <a:r>
                  <a:rPr lang="zh-TW" altLang="en-US" sz="1600" b="1" dirty="0">
                    <a:solidFill>
                      <a:srgbClr val="00206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設施等資本支出</a:t>
                </a:r>
                <a:r>
                  <a:rPr lang="zh-TW" altLang="en-US" sz="1600" b="1" dirty="0">
                    <a:solidFill>
                      <a:srgbClr val="002060"/>
                    </a:solidFill>
                    <a:latin typeface="微軟正黑體" panose="020B0604030504040204" pitchFamily="34" charset="-120"/>
                    <a:ea typeface="微軟正黑體" panose="020B0604030504040204" pitchFamily="34" charset="-120"/>
                  </a:rPr>
                  <a:t>，應由</a:t>
                </a:r>
                <a:r>
                  <a:rPr lang="zh-TW" altLang="en-US" sz="1600" b="1" dirty="0">
                    <a:solidFill>
                      <a:srgbClr val="C00000"/>
                    </a:solidFill>
                    <a:latin typeface="微軟正黑體" panose="020B0604030504040204" pitchFamily="34" charset="-120"/>
                    <a:ea typeface="微軟正黑體" panose="020B0604030504040204" pitchFamily="34" charset="-120"/>
                  </a:rPr>
                  <a:t>自籌款</a:t>
                </a:r>
                <a:r>
                  <a:rPr lang="zh-TW" altLang="en-US" sz="1600" b="1" dirty="0">
                    <a:solidFill>
                      <a:srgbClr val="002060"/>
                    </a:solidFill>
                    <a:latin typeface="微軟正黑體" panose="020B0604030504040204" pitchFamily="34" charset="-120"/>
                    <a:ea typeface="微軟正黑體" panose="020B0604030504040204" pitchFamily="34" charset="-120"/>
                  </a:rPr>
                  <a:t>部分支用</a:t>
                </a:r>
              </a:p>
            </p:txBody>
          </p:sp>
        </p:grpSp>
        <p:sp>
          <p:nvSpPr>
            <p:cNvPr id="31" name="語音泡泡: 圓角矩形 30">
              <a:extLst>
                <a:ext uri="{FF2B5EF4-FFF2-40B4-BE49-F238E27FC236}">
                  <a16:creationId xmlns:a16="http://schemas.microsoft.com/office/drawing/2014/main" id="{0528732F-DAE5-46C7-AF63-FAEDCE8DE0E2}"/>
                </a:ext>
              </a:extLst>
            </p:cNvPr>
            <p:cNvSpPr/>
            <p:nvPr/>
          </p:nvSpPr>
          <p:spPr>
            <a:xfrm>
              <a:off x="4058314" y="2269032"/>
              <a:ext cx="2072940" cy="379591"/>
            </a:xfrm>
            <a:prstGeom prst="wedgeRoundRectCallout">
              <a:avLst>
                <a:gd name="adj1" fmla="val -59307"/>
                <a:gd name="adj2" fmla="val 108521"/>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zh-TW" altLang="en-US" sz="1400" b="1" dirty="0">
                  <a:solidFill>
                    <a:srgbClr val="002060"/>
                  </a:solidFill>
                  <a:latin typeface="微軟正黑體" panose="020B0604030504040204" pitchFamily="34" charset="-120"/>
                  <a:ea typeface="微軟正黑體" panose="020B0604030504040204" pitchFamily="34" charset="-120"/>
                </a:rPr>
                <a:t>金額已內含</a:t>
              </a:r>
              <a:r>
                <a:rPr lang="zh-TW" altLang="en-US" sz="1400" b="1" dirty="0">
                  <a:solidFill>
                    <a:srgbClr val="C00000"/>
                  </a:solidFill>
                  <a:latin typeface="微軟正黑體" panose="020B0604030504040204" pitchFamily="34" charset="-120"/>
                  <a:ea typeface="微軟正黑體" panose="020B0604030504040204" pitchFamily="34" charset="-120"/>
                </a:rPr>
                <a:t>營業稅</a:t>
              </a:r>
              <a:r>
                <a:rPr lang="en-US" altLang="zh-TW" sz="1400" b="1" dirty="0">
                  <a:solidFill>
                    <a:srgbClr val="C00000"/>
                  </a:solidFill>
                  <a:latin typeface="微軟正黑體" panose="020B0604030504040204" pitchFamily="34" charset="-120"/>
                  <a:ea typeface="微軟正黑體" panose="020B0604030504040204" pitchFamily="34" charset="-120"/>
                </a:rPr>
                <a:t>5%</a:t>
              </a:r>
            </a:p>
          </p:txBody>
        </p:sp>
      </p:grpSp>
      <p:grpSp>
        <p:nvGrpSpPr>
          <p:cNvPr id="9" name="群組 8">
            <a:extLst>
              <a:ext uri="{FF2B5EF4-FFF2-40B4-BE49-F238E27FC236}">
                <a16:creationId xmlns:a16="http://schemas.microsoft.com/office/drawing/2014/main" id="{7E293D4D-709E-4B99-B5D3-770264EA18CF}"/>
              </a:ext>
            </a:extLst>
          </p:cNvPr>
          <p:cNvGrpSpPr/>
          <p:nvPr/>
        </p:nvGrpSpPr>
        <p:grpSpPr>
          <a:xfrm>
            <a:off x="2123728" y="5429042"/>
            <a:ext cx="6576165" cy="1003644"/>
            <a:chOff x="2123728" y="5429042"/>
            <a:chExt cx="6576165" cy="1003644"/>
          </a:xfrm>
        </p:grpSpPr>
        <p:sp>
          <p:nvSpPr>
            <p:cNvPr id="32" name="語音泡泡: 圓角矩形 31">
              <a:extLst>
                <a:ext uri="{FF2B5EF4-FFF2-40B4-BE49-F238E27FC236}">
                  <a16:creationId xmlns:a16="http://schemas.microsoft.com/office/drawing/2014/main" id="{4F3A7314-E5EB-4C8B-A61A-ED96DD1E9968}"/>
                </a:ext>
              </a:extLst>
            </p:cNvPr>
            <p:cNvSpPr/>
            <p:nvPr/>
          </p:nvSpPr>
          <p:spPr>
            <a:xfrm>
              <a:off x="4058314" y="5429042"/>
              <a:ext cx="4641579" cy="379591"/>
            </a:xfrm>
            <a:prstGeom prst="wedgeRoundRectCallout">
              <a:avLst>
                <a:gd name="adj1" fmla="val -53335"/>
                <a:gd name="adj2" fmla="val 154060"/>
                <a:gd name="adj3" fmla="val 16667"/>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zh-TW" altLang="en-US" sz="1600" b="1" dirty="0">
                  <a:solidFill>
                    <a:srgbClr val="002060"/>
                  </a:solidFill>
                  <a:latin typeface="微軟正黑體" panose="020B0604030504040204" pitchFamily="34" charset="-120"/>
                  <a:ea typeface="微軟正黑體" panose="020B0604030504040204" pitchFamily="34" charset="-120"/>
                </a:rPr>
                <a:t>申請單位須負擔</a:t>
              </a:r>
              <a:r>
                <a:rPr lang="zh-TW" altLang="en-US" sz="1600" b="1" dirty="0">
                  <a:solidFill>
                    <a:srgbClr val="C00000"/>
                  </a:solidFill>
                  <a:latin typeface="微軟正黑體" panose="020B0604030504040204" pitchFamily="34" charset="-120"/>
                  <a:ea typeface="微軟正黑體" panose="020B0604030504040204" pitchFamily="34" charset="-120"/>
                </a:rPr>
                <a:t>自籌款</a:t>
              </a:r>
              <a:r>
                <a:rPr lang="zh-TW" altLang="en-US" sz="1600" b="1" dirty="0">
                  <a:solidFill>
                    <a:srgbClr val="002060"/>
                  </a:solidFill>
                  <a:latin typeface="微軟正黑體" panose="020B0604030504040204" pitchFamily="34" charset="-120"/>
                  <a:ea typeface="微軟正黑體" panose="020B0604030504040204" pitchFamily="34" charset="-120"/>
                </a:rPr>
                <a:t>，且須</a:t>
              </a:r>
              <a:r>
                <a:rPr lang="zh-TW" altLang="en-US" sz="1600" b="1" dirty="0">
                  <a:solidFill>
                    <a:srgbClr val="C00000"/>
                  </a:solidFill>
                  <a:latin typeface="微軟正黑體" panose="020B0604030504040204" pitchFamily="34" charset="-120"/>
                  <a:ea typeface="微軟正黑體" panose="020B0604030504040204" pitchFamily="34" charset="-120"/>
                </a:rPr>
                <a:t>大於</a:t>
              </a:r>
              <a:r>
                <a:rPr lang="zh-TW" altLang="en-US" sz="1600" b="1" dirty="0">
                  <a:solidFill>
                    <a:srgbClr val="002060"/>
                  </a:solidFill>
                  <a:latin typeface="微軟正黑體" panose="020B0604030504040204" pitchFamily="34" charset="-120"/>
                  <a:ea typeface="微軟正黑體" panose="020B0604030504040204" pitchFamily="34" charset="-120"/>
                </a:rPr>
                <a:t>輔導款經費</a:t>
              </a:r>
              <a:r>
                <a:rPr lang="en-US" altLang="zh-TW" sz="1600" b="1" dirty="0">
                  <a:solidFill>
                    <a:srgbClr val="002060"/>
                  </a:solidFill>
                  <a:latin typeface="微軟正黑體" panose="020B0604030504040204" pitchFamily="34" charset="-120"/>
                  <a:ea typeface="微軟正黑體" panose="020B0604030504040204" pitchFamily="34" charset="-120"/>
                </a:rPr>
                <a:t>!!!</a:t>
              </a:r>
              <a:endParaRPr lang="zh-TW" altLang="en-US" sz="1600" b="1" dirty="0">
                <a:solidFill>
                  <a:srgbClr val="002060"/>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681AD8CB-0F90-47E6-A95A-582A293E32C7}"/>
                </a:ext>
              </a:extLst>
            </p:cNvPr>
            <p:cNvSpPr/>
            <p:nvPr/>
          </p:nvSpPr>
          <p:spPr>
            <a:xfrm flipH="1">
              <a:off x="2123728" y="5887049"/>
              <a:ext cx="1757156" cy="5456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229563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三、改善規劃簡報</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21</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21</a:t>
            </a:fld>
            <a:endParaRPr lang="zh-TW" altLang="en-US" dirty="0">
              <a:solidFill>
                <a:schemeClr val="tx1"/>
              </a:solidFill>
            </a:endParaRPr>
          </a:p>
        </p:txBody>
      </p:sp>
      <p:pic>
        <p:nvPicPr>
          <p:cNvPr id="19" name="圖片 18">
            <a:extLst>
              <a:ext uri="{FF2B5EF4-FFF2-40B4-BE49-F238E27FC236}">
                <a16:creationId xmlns:a16="http://schemas.microsoft.com/office/drawing/2014/main" id="{18F24576-0D57-44D7-A476-30A264F17D57}"/>
              </a:ext>
            </a:extLst>
          </p:cNvPr>
          <p:cNvPicPr/>
          <p:nvPr/>
        </p:nvPicPr>
        <p:blipFill rotWithShape="1">
          <a:blip r:embed="rId2">
            <a:extLst>
              <a:ext uri="{28A0092B-C50C-407E-A947-70E740481C1C}">
                <a14:useLocalDpi xmlns:a14="http://schemas.microsoft.com/office/drawing/2010/main" val="0"/>
              </a:ext>
            </a:extLst>
          </a:blip>
          <a:srcRect r="2657"/>
          <a:stretch/>
        </p:blipFill>
        <p:spPr bwMode="auto">
          <a:xfrm>
            <a:off x="321600" y="836712"/>
            <a:ext cx="6230620" cy="5671820"/>
          </a:xfrm>
          <a:prstGeom prst="rect">
            <a:avLst/>
          </a:prstGeom>
          <a:ln>
            <a:noFill/>
          </a:ln>
          <a:extLst>
            <a:ext uri="{53640926-AAD7-44D8-BBD7-CCE9431645EC}">
              <a14:shadowObscured xmlns:a14="http://schemas.microsoft.com/office/drawing/2010/main"/>
            </a:ext>
          </a:extLst>
        </p:spPr>
      </p:pic>
      <p:sp>
        <p:nvSpPr>
          <p:cNvPr id="20" name="矩形: 摺角紙張 19">
            <a:extLst>
              <a:ext uri="{FF2B5EF4-FFF2-40B4-BE49-F238E27FC236}">
                <a16:creationId xmlns:a16="http://schemas.microsoft.com/office/drawing/2014/main" id="{76D4C4FB-F025-434C-9AC6-3CA1E8666FE8}"/>
              </a:ext>
            </a:extLst>
          </p:cNvPr>
          <p:cNvSpPr/>
          <p:nvPr/>
        </p:nvSpPr>
        <p:spPr>
          <a:xfrm>
            <a:off x="3930183" y="4653836"/>
            <a:ext cx="4824536" cy="1753507"/>
          </a:xfrm>
          <a:prstGeom prst="foldedCorner">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180000" bIns="36000" rtlCol="0" anchor="ctr"/>
          <a:lstStyle/>
          <a:p>
            <a:pPr marL="342900" indent="-342900" algn="just">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參照</a:t>
            </a:r>
            <a:r>
              <a:rPr lang="zh-TW" altLang="en-US" sz="1600" b="1" dirty="0">
                <a:solidFill>
                  <a:srgbClr val="C00000"/>
                </a:solidFill>
                <a:latin typeface="微軟正黑體" panose="020B0604030504040204" pitchFamily="34" charset="-120"/>
                <a:ea typeface="微軟正黑體" panose="020B0604030504040204" pitchFamily="34" charset="-120"/>
              </a:rPr>
              <a:t>改善規劃書</a:t>
            </a:r>
            <a:r>
              <a:rPr lang="zh-TW" altLang="en-US" sz="1600" b="1" dirty="0">
                <a:solidFill>
                  <a:srgbClr val="002060"/>
                </a:solidFill>
                <a:latin typeface="微軟正黑體" panose="020B0604030504040204" pitchFamily="34" charset="-120"/>
                <a:ea typeface="微軟正黑體" panose="020B0604030504040204" pitchFamily="34" charset="-120"/>
              </a:rPr>
              <a:t>之</a:t>
            </a:r>
            <a:r>
              <a:rPr lang="zh-TW" altLang="en-US" sz="1600" b="1" dirty="0">
                <a:solidFill>
                  <a:srgbClr val="C00000"/>
                </a:solidFill>
                <a:latin typeface="微軟正黑體" panose="020B0604030504040204" pitchFamily="34" charset="-120"/>
                <a:ea typeface="微軟正黑體" panose="020B0604030504040204" pitchFamily="34" charset="-120"/>
              </a:rPr>
              <a:t>架構</a:t>
            </a:r>
            <a:r>
              <a:rPr lang="zh-TW" altLang="en-US" sz="1600" b="1" dirty="0">
                <a:solidFill>
                  <a:srgbClr val="002060"/>
                </a:solidFill>
                <a:latin typeface="微軟正黑體" panose="020B0604030504040204" pitchFamily="34" charset="-120"/>
                <a:ea typeface="微軟正黑體" panose="020B0604030504040204" pitchFamily="34" charset="-120"/>
              </a:rPr>
              <a:t>與</a:t>
            </a:r>
            <a:r>
              <a:rPr lang="zh-TW" altLang="en-US" sz="1600" b="1" dirty="0">
                <a:solidFill>
                  <a:srgbClr val="C00000"/>
                </a:solidFill>
                <a:latin typeface="微軟正黑體" panose="020B0604030504040204" pitchFamily="34" charset="-120"/>
                <a:ea typeface="微軟正黑體" panose="020B0604030504040204" pitchFamily="34" charset="-120"/>
              </a:rPr>
              <a:t>內容</a:t>
            </a:r>
            <a:r>
              <a:rPr lang="zh-TW" altLang="en-US" sz="1600" b="1" dirty="0">
                <a:solidFill>
                  <a:srgbClr val="002060"/>
                </a:solidFill>
                <a:latin typeface="微軟正黑體" panose="020B0604030504040204" pitchFamily="34" charset="-120"/>
                <a:ea typeface="微軟正黑體" panose="020B0604030504040204" pitchFamily="34" charset="-120"/>
              </a:rPr>
              <a:t>製作改善規劃簡報，簡報格式請至</a:t>
            </a:r>
            <a:r>
              <a:rPr lang="zh-TW" altLang="en-US" sz="1600" b="1" dirty="0">
                <a:solidFill>
                  <a:srgbClr val="C00000"/>
                </a:solidFill>
                <a:latin typeface="微軟正黑體" panose="020B0604030504040204" pitchFamily="34" charset="-120"/>
                <a:ea typeface="微軟正黑體" panose="020B0604030504040204" pitchFamily="34" charset="-120"/>
              </a:rPr>
              <a:t>商研院活動訊息</a:t>
            </a:r>
            <a:r>
              <a:rPr lang="zh-TW" altLang="en-US" sz="1600" b="1" dirty="0">
                <a:solidFill>
                  <a:srgbClr val="002060"/>
                </a:solidFill>
                <a:latin typeface="微軟正黑體" panose="020B0604030504040204" pitchFamily="34" charset="-120"/>
                <a:ea typeface="微軟正黑體" panose="020B0604030504040204" pitchFamily="34" charset="-120"/>
              </a:rPr>
              <a:t>查詢並下載</a:t>
            </a:r>
            <a:endParaRPr lang="en-US" altLang="zh-TW" sz="1600" b="1" dirty="0">
              <a:solidFill>
                <a:srgbClr val="FF0000"/>
              </a:solidFill>
              <a:latin typeface="微軟正黑體" panose="020B0604030504040204" pitchFamily="34" charset="-120"/>
              <a:ea typeface="微軟正黑體" panose="020B0604030504040204" pitchFamily="34" charset="-120"/>
            </a:endParaRPr>
          </a:p>
          <a:p>
            <a:pPr marL="342900" indent="-342900" algn="just">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申請單位派代表至</a:t>
            </a:r>
            <a:r>
              <a:rPr lang="zh-TW" altLang="en-US" sz="1600" b="1" dirty="0">
                <a:solidFill>
                  <a:srgbClr val="C00000"/>
                </a:solidFill>
                <a:latin typeface="微軟正黑體" panose="020B0604030504040204" pitchFamily="34" charset="-120"/>
                <a:ea typeface="微軟正黑體" panose="020B0604030504040204" pitchFamily="34" charset="-120"/>
              </a:rPr>
              <a:t>遴選會議</a:t>
            </a:r>
            <a:r>
              <a:rPr lang="zh-TW" altLang="en-US" sz="1600" b="1" dirty="0">
                <a:solidFill>
                  <a:srgbClr val="002060"/>
                </a:solidFill>
                <a:latin typeface="微軟正黑體" panose="020B0604030504040204" pitchFamily="34" charset="-120"/>
                <a:ea typeface="微軟正黑體" panose="020B0604030504040204" pitchFamily="34" charset="-120"/>
              </a:rPr>
              <a:t>進行簡報，簡報時間約</a:t>
            </a:r>
            <a:r>
              <a:rPr lang="en-US" altLang="zh-TW" sz="1600" b="1" dirty="0">
                <a:solidFill>
                  <a:srgbClr val="C00000"/>
                </a:solidFill>
                <a:latin typeface="微軟正黑體" panose="020B0604030504040204" pitchFamily="34" charset="-120"/>
                <a:ea typeface="微軟正黑體" panose="020B0604030504040204" pitchFamily="34" charset="-120"/>
              </a:rPr>
              <a:t>10</a:t>
            </a:r>
            <a:r>
              <a:rPr lang="zh-TW" altLang="en-US" sz="1600" b="1" dirty="0">
                <a:solidFill>
                  <a:srgbClr val="C00000"/>
                </a:solidFill>
                <a:latin typeface="微軟正黑體" panose="020B0604030504040204" pitchFamily="34" charset="-120"/>
                <a:ea typeface="微軟正黑體" panose="020B0604030504040204" pitchFamily="34" charset="-120"/>
              </a:rPr>
              <a:t>分鐘</a:t>
            </a:r>
            <a:r>
              <a:rPr lang="zh-TW" altLang="en-US" sz="1600" b="1" dirty="0">
                <a:solidFill>
                  <a:schemeClr val="tx1"/>
                </a:solidFill>
                <a:latin typeface="微軟正黑體" panose="020B0604030504040204" pitchFamily="34" charset="-120"/>
                <a:ea typeface="微軟正黑體" panose="020B0604030504040204" pitchFamily="34" charset="-120"/>
              </a:rPr>
              <a:t>、</a:t>
            </a:r>
            <a:r>
              <a:rPr lang="zh-TW" altLang="en-US" sz="1600" b="1" dirty="0">
                <a:solidFill>
                  <a:srgbClr val="002060"/>
                </a:solidFill>
                <a:latin typeface="微軟正黑體" panose="020B0604030504040204" pitchFamily="34" charset="-120"/>
                <a:ea typeface="微軟正黑體" panose="020B0604030504040204" pitchFamily="34" charset="-120"/>
              </a:rPr>
              <a:t>意見交流</a:t>
            </a:r>
            <a:r>
              <a:rPr lang="en-US" altLang="zh-TW" sz="1600" b="1" dirty="0">
                <a:solidFill>
                  <a:srgbClr val="C00000"/>
                </a:solidFill>
                <a:latin typeface="微軟正黑體" panose="020B0604030504040204" pitchFamily="34" charset="-120"/>
                <a:ea typeface="微軟正黑體" panose="020B0604030504040204" pitchFamily="34" charset="-120"/>
              </a:rPr>
              <a:t>15</a:t>
            </a:r>
            <a:r>
              <a:rPr lang="zh-TW" altLang="en-US" sz="1600" b="1" dirty="0">
                <a:solidFill>
                  <a:srgbClr val="C00000"/>
                </a:solidFill>
                <a:latin typeface="微軟正黑體" panose="020B0604030504040204" pitchFamily="34" charset="-120"/>
                <a:ea typeface="微軟正黑體" panose="020B0604030504040204" pitchFamily="34" charset="-120"/>
              </a:rPr>
              <a:t>分鐘</a:t>
            </a:r>
            <a:r>
              <a:rPr lang="zh-TW" altLang="en-US" sz="1600" b="1" dirty="0">
                <a:solidFill>
                  <a:srgbClr val="002060"/>
                </a:solidFill>
                <a:latin typeface="微軟正黑體" panose="020B0604030504040204" pitchFamily="34" charset="-120"/>
                <a:ea typeface="微軟正黑體" panose="020B0604030504040204" pitchFamily="34" charset="-120"/>
              </a:rPr>
              <a:t>，並由審查委員就其規劃內容給予相關意見，並</a:t>
            </a:r>
            <a:r>
              <a:rPr lang="zh-TW" altLang="en-US" sz="1600" b="1" dirty="0">
                <a:solidFill>
                  <a:srgbClr val="C00000"/>
                </a:solidFill>
                <a:latin typeface="微軟正黑體" panose="020B0604030504040204" pitchFamily="34" charset="-120"/>
                <a:ea typeface="微軟正黑體" panose="020B0604030504040204" pitchFamily="34" charset="-120"/>
              </a:rPr>
              <a:t>核定輔導款金額</a:t>
            </a:r>
            <a:endParaRPr lang="en-US" altLang="zh-TW" sz="1600" b="1" dirty="0">
              <a:solidFill>
                <a:srgbClr val="C00000"/>
              </a:solidFill>
              <a:latin typeface="微軟正黑體" panose="020B0604030504040204" pitchFamily="34" charset="-120"/>
              <a:ea typeface="微軟正黑體" panose="020B0604030504040204" pitchFamily="34" charset="-120"/>
            </a:endParaRPr>
          </a:p>
        </p:txBody>
      </p:sp>
      <p:pic>
        <p:nvPicPr>
          <p:cNvPr id="22" name="Picture 2" descr="ä¼è­°ã§ãã¬ã¼ã³ãããäººã®ã¤ã©ã¹ãï¼å¥³æ§ï¼">
            <a:extLst>
              <a:ext uri="{FF2B5EF4-FFF2-40B4-BE49-F238E27FC236}">
                <a16:creationId xmlns:a16="http://schemas.microsoft.com/office/drawing/2014/main" id="{4E9CDA06-6D9D-4E33-8A0B-4F2F889FCC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1988840"/>
            <a:ext cx="2224088" cy="2381250"/>
          </a:xfrm>
          <a:prstGeom prst="rect">
            <a:avLst/>
          </a:prstGeom>
          <a:noFill/>
          <a:extLst>
            <a:ext uri="{909E8E84-426E-40DD-AFC4-6F175D3DCCD1}">
              <a14:hiddenFill xmlns:a14="http://schemas.microsoft.com/office/drawing/2010/main">
                <a:solidFill>
                  <a:srgbClr val="FFFFFF"/>
                </a:solidFill>
              </a14:hiddenFill>
            </a:ext>
          </a:extLst>
        </p:spPr>
      </p:pic>
      <p:sp>
        <p:nvSpPr>
          <p:cNvPr id="24" name="文字方塊 23">
            <a:extLst>
              <a:ext uri="{FF2B5EF4-FFF2-40B4-BE49-F238E27FC236}">
                <a16:creationId xmlns:a16="http://schemas.microsoft.com/office/drawing/2014/main" id="{82F55E77-87D3-42D5-8499-4102133DEF86}"/>
              </a:ext>
            </a:extLst>
          </p:cNvPr>
          <p:cNvSpPr txBox="1"/>
          <p:nvPr/>
        </p:nvSpPr>
        <p:spPr>
          <a:xfrm>
            <a:off x="6600969" y="1057903"/>
            <a:ext cx="2375903"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zh-TW" altLang="en-US" sz="2400" b="1" dirty="0">
                <a:solidFill>
                  <a:srgbClr val="C00000"/>
                </a:solidFill>
                <a:latin typeface="微軟正黑體" panose="020B0604030504040204" pitchFamily="34" charset="-120"/>
                <a:ea typeface="微軟正黑體" panose="020B0604030504040204" pitchFamily="34" charset="-120"/>
              </a:rPr>
              <a:t>甲組、乙組適用</a:t>
            </a:r>
          </a:p>
        </p:txBody>
      </p:sp>
    </p:spTree>
    <p:extLst>
      <p:ext uri="{BB962C8B-B14F-4D97-AF65-F5344CB8AC3E}">
        <p14:creationId xmlns:p14="http://schemas.microsoft.com/office/powerpoint/2010/main" val="12679327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9512" y="2996953"/>
            <a:ext cx="8852520" cy="792088"/>
          </a:xfrm>
        </p:spPr>
        <p:txBody>
          <a:bodyPr>
            <a:normAutofit/>
          </a:bodyPr>
          <a:lstStyle/>
          <a:p>
            <a:pPr lvl="0" algn="ctr"/>
            <a:r>
              <a:rPr lang="zh-TW" altLang="en-US" dirty="0">
                <a:cs typeface="Times New Roman" panose="02020603050405020304" pitchFamily="18" charset="0"/>
              </a:rPr>
              <a:t>參、遴選階段</a:t>
            </a:r>
          </a:p>
        </p:txBody>
      </p:sp>
      <p:sp>
        <p:nvSpPr>
          <p:cNvPr id="4" name="投影片編號版面配置區 3"/>
          <p:cNvSpPr>
            <a:spLocks noGrp="1"/>
          </p:cNvSpPr>
          <p:nvPr>
            <p:ph type="sldNum" sz="quarter" idx="4294967295"/>
          </p:nvPr>
        </p:nvSpPr>
        <p:spPr>
          <a:xfrm>
            <a:off x="7020272" y="6592267"/>
            <a:ext cx="2133600" cy="365125"/>
          </a:xfrm>
          <a:prstGeom prst="rect">
            <a:avLst/>
          </a:prstGeom>
        </p:spPr>
        <p:txBody>
          <a:bodyPr/>
          <a:lstStyle/>
          <a:p>
            <a:fld id="{4E1762D9-BF67-4166-A4E0-1820CE8BD53A}" type="slidenum">
              <a:rPr lang="zh-TW" altLang="en-US" smtClean="0">
                <a:latin typeface="標楷體" panose="03000509000000000000" pitchFamily="65" charset="-120"/>
                <a:ea typeface="標楷體" panose="03000509000000000000" pitchFamily="65" charset="-120"/>
              </a:rPr>
              <a:pPr/>
              <a:t>22</a:t>
            </a:fld>
            <a:endParaRPr lang="zh-TW" altLang="en-US">
              <a:latin typeface="標楷體" panose="03000509000000000000" pitchFamily="65" charset="-120"/>
              <a:ea typeface="標楷體" panose="03000509000000000000" pitchFamily="65" charset="-120"/>
            </a:endParaRPr>
          </a:p>
        </p:txBody>
      </p:sp>
      <p:grpSp>
        <p:nvGrpSpPr>
          <p:cNvPr id="6" name="群組 32"/>
          <p:cNvGrpSpPr>
            <a:grpSpLocks/>
          </p:cNvGrpSpPr>
          <p:nvPr/>
        </p:nvGrpSpPr>
        <p:grpSpPr bwMode="auto">
          <a:xfrm>
            <a:off x="160283" y="4153902"/>
            <a:ext cx="3199371" cy="2585407"/>
            <a:chOff x="323850" y="333375"/>
            <a:chExt cx="6265863" cy="5761038"/>
          </a:xfrm>
        </p:grpSpPr>
        <p:sp>
          <p:nvSpPr>
            <p:cNvPr id="7" name="Oval 38">
              <a:extLst/>
            </p:cNvPr>
            <p:cNvSpPr>
              <a:spLocks noChangeArrowheads="1"/>
            </p:cNvSpPr>
            <p:nvPr/>
          </p:nvSpPr>
          <p:spPr bwMode="gray">
            <a:xfrm>
              <a:off x="685342" y="333375"/>
              <a:ext cx="5904371"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8" name="Oval 40">
              <a:extLst/>
            </p:cNvPr>
            <p:cNvSpPr>
              <a:spLocks noChangeArrowheads="1"/>
            </p:cNvSpPr>
            <p:nvPr/>
          </p:nvSpPr>
          <p:spPr bwMode="gray">
            <a:xfrm>
              <a:off x="971523" y="1629706"/>
              <a:ext cx="3528312" cy="3669677"/>
            </a:xfrm>
            <a:prstGeom prst="ellipse">
              <a:avLst/>
            </a:prstGeom>
            <a:solidFill>
              <a:schemeClr val="accent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9" name="Oval 42">
              <a:extLst/>
            </p:cNvPr>
            <p:cNvSpPr>
              <a:spLocks noChangeArrowheads="1"/>
            </p:cNvSpPr>
            <p:nvPr/>
          </p:nvSpPr>
          <p:spPr bwMode="gray">
            <a:xfrm>
              <a:off x="1543886" y="403870"/>
              <a:ext cx="933855" cy="936021"/>
            </a:xfrm>
            <a:prstGeom prst="ellipse">
              <a:avLst/>
            </a:prstGeom>
            <a:solidFill>
              <a:schemeClr val="tx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0" name="Oval 43">
              <a:extLst/>
            </p:cNvPr>
            <p:cNvSpPr>
              <a:spLocks noChangeArrowheads="1"/>
            </p:cNvSpPr>
            <p:nvPr/>
          </p:nvSpPr>
          <p:spPr bwMode="gray">
            <a:xfrm>
              <a:off x="4209890" y="2636224"/>
              <a:ext cx="1227567" cy="1225835"/>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1" name="Oval 49">
              <a:extLst/>
            </p:cNvPr>
            <p:cNvSpPr>
              <a:spLocks noChangeArrowheads="1"/>
            </p:cNvSpPr>
            <p:nvPr/>
          </p:nvSpPr>
          <p:spPr bwMode="gray">
            <a:xfrm>
              <a:off x="994117" y="1649289"/>
              <a:ext cx="3490657" cy="3630511"/>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2" name="Oval 50">
              <a:extLst/>
            </p:cNvPr>
            <p:cNvSpPr>
              <a:spLocks noChangeArrowheads="1"/>
            </p:cNvSpPr>
            <p:nvPr/>
          </p:nvSpPr>
          <p:spPr bwMode="gray">
            <a:xfrm>
              <a:off x="1585306" y="435202"/>
              <a:ext cx="899966" cy="89685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3" name="Oval 44">
              <a:extLst/>
            </p:cNvPr>
            <p:cNvSpPr>
              <a:spLocks noChangeArrowheads="1"/>
            </p:cNvSpPr>
            <p:nvPr/>
          </p:nvSpPr>
          <p:spPr bwMode="gray">
            <a:xfrm>
              <a:off x="3855929" y="3501750"/>
              <a:ext cx="1581528" cy="1582230"/>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algn="ctr" eaLnBrk="1" hangingPunct="1">
                <a:defRPr/>
              </a:pPr>
              <a:endParaRPr kumimoji="0" lang="x-none" altLang="x-none" b="1">
                <a:solidFill>
                  <a:srgbClr val="000000"/>
                </a:solidFill>
                <a:latin typeface="Arial" charset="0"/>
                <a:ea typeface=""/>
              </a:endParaRPr>
            </a:p>
          </p:txBody>
        </p:sp>
        <p:sp>
          <p:nvSpPr>
            <p:cNvPr id="14" name="Oval 51">
              <a:extLst/>
            </p:cNvPr>
            <p:cNvSpPr>
              <a:spLocks noChangeArrowheads="1"/>
            </p:cNvSpPr>
            <p:nvPr/>
          </p:nvSpPr>
          <p:spPr bwMode="gray">
            <a:xfrm>
              <a:off x="3882287" y="3521333"/>
              <a:ext cx="1532577" cy="1543066"/>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5" name="Oval 41">
              <a:extLst/>
            </p:cNvPr>
            <p:cNvSpPr>
              <a:spLocks noChangeArrowheads="1"/>
            </p:cNvSpPr>
            <p:nvPr/>
          </p:nvSpPr>
          <p:spPr bwMode="gray">
            <a:xfrm>
              <a:off x="323850" y="1269396"/>
              <a:ext cx="1438437" cy="1511734"/>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6" name="Oval 52">
              <a:extLst/>
            </p:cNvPr>
            <p:cNvSpPr>
              <a:spLocks noChangeArrowheads="1"/>
            </p:cNvSpPr>
            <p:nvPr/>
          </p:nvSpPr>
          <p:spPr bwMode="gray">
            <a:xfrm>
              <a:off x="331381" y="1288979"/>
              <a:ext cx="1419608" cy="1460820"/>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grpSp>
    </p:spTree>
    <p:extLst>
      <p:ext uri="{BB962C8B-B14F-4D97-AF65-F5344CB8AC3E}">
        <p14:creationId xmlns:p14="http://schemas.microsoft.com/office/powerpoint/2010/main" val="1663821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48687F8-5198-42CF-B934-9A0484825578}"/>
              </a:ext>
            </a:extLst>
          </p:cNvPr>
          <p:cNvSpPr>
            <a:spLocks noGrp="1"/>
          </p:cNvSpPr>
          <p:nvPr>
            <p:ph type="sldNum" sz="quarter" idx="4"/>
          </p:nvPr>
        </p:nvSpPr>
        <p:spPr>
          <a:xfrm>
            <a:off x="6964561" y="6477551"/>
            <a:ext cx="2133600" cy="365125"/>
          </a:xfrm>
        </p:spPr>
        <p:txBody>
          <a:bodyPr/>
          <a:lstStyle/>
          <a:p>
            <a:fld id="{4E1762D9-BF67-4166-A4E0-1820CE8BD53A}" type="slidenum">
              <a:rPr lang="zh-TW" altLang="en-US" smtClean="0">
                <a:solidFill>
                  <a:schemeClr val="tx1"/>
                </a:solidFill>
              </a:rPr>
              <a:pPr/>
              <a:t>23</a:t>
            </a:fld>
            <a:endParaRPr lang="zh-TW" altLang="en-US" dirty="0">
              <a:solidFill>
                <a:schemeClr val="tx1"/>
              </a:solidFill>
            </a:endParaRPr>
          </a:p>
        </p:txBody>
      </p:sp>
      <p:sp>
        <p:nvSpPr>
          <p:cNvPr id="3" name="文字方塊 2">
            <a:extLst>
              <a:ext uri="{FF2B5EF4-FFF2-40B4-BE49-F238E27FC236}">
                <a16:creationId xmlns:a16="http://schemas.microsoft.com/office/drawing/2014/main" id="{147549C5-8CF6-4AA8-9BC2-A608766D091A}"/>
              </a:ext>
            </a:extLst>
          </p:cNvPr>
          <p:cNvSpPr txBox="1"/>
          <p:nvPr/>
        </p:nvSpPr>
        <p:spPr>
          <a:xfrm>
            <a:off x="1691680" y="242315"/>
            <a:ext cx="6084676" cy="584775"/>
          </a:xfrm>
          <a:prstGeom prst="rect">
            <a:avLst/>
          </a:prstGeom>
          <a:solidFill>
            <a:schemeClr val="bg1"/>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一、評分方式</a:t>
            </a:r>
          </a:p>
        </p:txBody>
      </p:sp>
      <p:sp>
        <p:nvSpPr>
          <p:cNvPr id="10" name="內容版面配置區 2">
            <a:extLst>
              <a:ext uri="{FF2B5EF4-FFF2-40B4-BE49-F238E27FC236}">
                <a16:creationId xmlns:a16="http://schemas.microsoft.com/office/drawing/2014/main" id="{FC240F49-6191-43D4-B96E-9DA1794FE90C}"/>
              </a:ext>
            </a:extLst>
          </p:cNvPr>
          <p:cNvSpPr txBox="1">
            <a:spLocks/>
          </p:cNvSpPr>
          <p:nvPr/>
        </p:nvSpPr>
        <p:spPr>
          <a:xfrm>
            <a:off x="179512" y="945228"/>
            <a:ext cx="8910990" cy="56521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ts val="2880"/>
              </a:lnSpc>
              <a:spcBef>
                <a:spcPts val="600"/>
              </a:spcBef>
              <a:buNone/>
            </a:pPr>
            <a:endParaRPr lang="zh-TW" altLang="en-US" sz="2400" b="1" dirty="0">
              <a:solidFill>
                <a:srgbClr val="002060"/>
              </a:solidFill>
            </a:endParaRPr>
          </a:p>
        </p:txBody>
      </p:sp>
      <p:sp>
        <p:nvSpPr>
          <p:cNvPr id="4" name="矩形 3">
            <a:extLst>
              <a:ext uri="{FF2B5EF4-FFF2-40B4-BE49-F238E27FC236}">
                <a16:creationId xmlns:a16="http://schemas.microsoft.com/office/drawing/2014/main" id="{0AFB4058-77B0-4325-8649-003D690A9F53}"/>
              </a:ext>
            </a:extLst>
          </p:cNvPr>
          <p:cNvSpPr/>
          <p:nvPr/>
        </p:nvSpPr>
        <p:spPr>
          <a:xfrm>
            <a:off x="457200" y="827090"/>
            <a:ext cx="7632848" cy="707886"/>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申請案件經審查委員評分，總體平均達</a:t>
            </a:r>
            <a:r>
              <a:rPr lang="en-US" altLang="zh-TW" sz="2000" b="1" dirty="0">
                <a:solidFill>
                  <a:srgbClr val="C00000"/>
                </a:solidFill>
                <a:latin typeface="微軟正黑體" panose="020B0604030504040204" pitchFamily="34" charset="-120"/>
                <a:ea typeface="微軟正黑體" panose="020B0604030504040204" pitchFamily="34" charset="-120"/>
              </a:rPr>
              <a:t>76</a:t>
            </a:r>
            <a:r>
              <a:rPr lang="zh-TW" altLang="en-US" sz="2000" b="1" dirty="0">
                <a:solidFill>
                  <a:srgbClr val="C00000"/>
                </a:solidFill>
                <a:latin typeface="微軟正黑體" panose="020B0604030504040204" pitchFamily="34" charset="-120"/>
                <a:ea typeface="微軟正黑體" panose="020B0604030504040204" pitchFamily="34" charset="-120"/>
              </a:rPr>
              <a:t>分</a:t>
            </a:r>
            <a:r>
              <a:rPr lang="zh-TW" altLang="en-US" sz="2000" dirty="0">
                <a:latin typeface="微軟正黑體" panose="020B0604030504040204" pitchFamily="34" charset="-120"/>
                <a:ea typeface="微軟正黑體" panose="020B0604030504040204" pitchFamily="34" charset="-120"/>
              </a:rPr>
              <a:t>以上，且不得有</a:t>
            </a:r>
            <a:r>
              <a:rPr lang="zh-TW" altLang="en-US" sz="2000" b="1" dirty="0">
                <a:solidFill>
                  <a:srgbClr val="C00000"/>
                </a:solidFill>
                <a:latin typeface="微軟正黑體" panose="020B0604030504040204" pitchFamily="34" charset="-120"/>
                <a:ea typeface="微軟正黑體" panose="020B0604030504040204" pitchFamily="34" charset="-120"/>
              </a:rPr>
              <a:t>任一</a:t>
            </a:r>
            <a:r>
              <a:rPr lang="zh-TW" altLang="en-US" sz="2000" dirty="0">
                <a:latin typeface="微軟正黑體" panose="020B0604030504040204" pitchFamily="34" charset="-120"/>
                <a:ea typeface="微軟正黑體" panose="020B0604030504040204" pitchFamily="34" charset="-120"/>
              </a:rPr>
              <a:t>委員給予</a:t>
            </a:r>
            <a:r>
              <a:rPr lang="en-US" altLang="zh-TW" sz="2000" dirty="0">
                <a:latin typeface="微軟正黑體" panose="020B0604030504040204" pitchFamily="34" charset="-120"/>
                <a:ea typeface="微軟正黑體" panose="020B0604030504040204" pitchFamily="34" charset="-120"/>
              </a:rPr>
              <a:t>60</a:t>
            </a:r>
            <a:r>
              <a:rPr lang="zh-TW" altLang="en-US" sz="2000" dirty="0">
                <a:latin typeface="微軟正黑體" panose="020B0604030504040204" pitchFamily="34" charset="-120"/>
                <a:ea typeface="微軟正黑體" panose="020B0604030504040204" pitchFamily="34" charset="-120"/>
              </a:rPr>
              <a:t>分以下者，方得予以輔導：</a:t>
            </a:r>
          </a:p>
        </p:txBody>
      </p:sp>
      <p:graphicFrame>
        <p:nvGraphicFramePr>
          <p:cNvPr id="5" name="表格 4">
            <a:extLst>
              <a:ext uri="{FF2B5EF4-FFF2-40B4-BE49-F238E27FC236}">
                <a16:creationId xmlns:a16="http://schemas.microsoft.com/office/drawing/2014/main" id="{EBE50ED5-B7E3-406F-9AEE-549AB636A677}"/>
              </a:ext>
            </a:extLst>
          </p:cNvPr>
          <p:cNvGraphicFramePr>
            <a:graphicFrameLocks noGrp="1"/>
          </p:cNvGraphicFramePr>
          <p:nvPr>
            <p:extLst>
              <p:ext uri="{D42A27DB-BD31-4B8C-83A1-F6EECF244321}">
                <p14:modId xmlns:p14="http://schemas.microsoft.com/office/powerpoint/2010/main" val="1987463310"/>
              </p:ext>
            </p:extLst>
          </p:nvPr>
        </p:nvGraphicFramePr>
        <p:xfrm>
          <a:off x="457200" y="1616259"/>
          <a:ext cx="8363273" cy="4962572"/>
        </p:xfrm>
        <a:graphic>
          <a:graphicData uri="http://schemas.openxmlformats.org/drawingml/2006/table">
            <a:tbl>
              <a:tblPr firstRow="1" bandRow="1">
                <a:tableStyleId>{F5AB1C69-6EDB-4FF4-983F-18BD219EF322}</a:tableStyleId>
              </a:tblPr>
              <a:tblGrid>
                <a:gridCol w="946448">
                  <a:extLst>
                    <a:ext uri="{9D8B030D-6E8A-4147-A177-3AD203B41FA5}">
                      <a16:colId xmlns:a16="http://schemas.microsoft.com/office/drawing/2014/main" val="3022912474"/>
                    </a:ext>
                  </a:extLst>
                </a:gridCol>
                <a:gridCol w="6690893">
                  <a:extLst>
                    <a:ext uri="{9D8B030D-6E8A-4147-A177-3AD203B41FA5}">
                      <a16:colId xmlns:a16="http://schemas.microsoft.com/office/drawing/2014/main" val="3833257126"/>
                    </a:ext>
                  </a:extLst>
                </a:gridCol>
                <a:gridCol w="725932">
                  <a:extLst>
                    <a:ext uri="{9D8B030D-6E8A-4147-A177-3AD203B41FA5}">
                      <a16:colId xmlns:a16="http://schemas.microsoft.com/office/drawing/2014/main" val="3489384636"/>
                    </a:ext>
                  </a:extLst>
                </a:gridCol>
              </a:tblGrid>
              <a:tr h="258743">
                <a:tc gridSpan="3">
                  <a:txBody>
                    <a:bodyPr/>
                    <a:lstStyle/>
                    <a:p>
                      <a:pPr algn="ctr">
                        <a:lnSpc>
                          <a:spcPts val="2000"/>
                        </a:lnSpc>
                        <a:spcAft>
                          <a:spcPts val="0"/>
                        </a:spcAft>
                      </a:pPr>
                      <a:r>
                        <a:rPr lang="zh-TW" sz="1600" dirty="0">
                          <a:effectLst/>
                          <a:latin typeface="微軟正黑體" panose="020B0604030504040204" pitchFamily="34" charset="-120"/>
                          <a:ea typeface="微軟正黑體" panose="020B0604030504040204" pitchFamily="34" charset="-120"/>
                        </a:rPr>
                        <a:t>審查委員評分項目表</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122974"/>
                  </a:ext>
                </a:extLst>
              </a:tr>
              <a:tr h="258743">
                <a:tc>
                  <a:txBody>
                    <a:bodyPr/>
                    <a:lstStyle/>
                    <a:p>
                      <a:pPr algn="ctr">
                        <a:lnSpc>
                          <a:spcPts val="2000"/>
                        </a:lnSpc>
                      </a:pPr>
                      <a:r>
                        <a:rPr lang="en-US" sz="1600" dirty="0" err="1">
                          <a:effectLst/>
                          <a:latin typeface="微軟正黑體" panose="020B0604030504040204" pitchFamily="34" charset="-120"/>
                          <a:ea typeface="微軟正黑體" panose="020B0604030504040204" pitchFamily="34" charset="-120"/>
                        </a:rPr>
                        <a:t>項目</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tc>
                <a:tc>
                  <a:txBody>
                    <a:bodyPr/>
                    <a:lstStyle/>
                    <a:p>
                      <a:pPr marR="288290" algn="ctr">
                        <a:lnSpc>
                          <a:spcPts val="2000"/>
                        </a:lnSpc>
                      </a:pPr>
                      <a:r>
                        <a:rPr lang="en-US" sz="1600" dirty="0" err="1">
                          <a:effectLst/>
                          <a:latin typeface="微軟正黑體" panose="020B0604030504040204" pitchFamily="34" charset="-120"/>
                          <a:ea typeface="微軟正黑體" panose="020B0604030504040204" pitchFamily="34" charset="-120"/>
                        </a:rPr>
                        <a:t>說明</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tc>
                <a:tc>
                  <a:txBody>
                    <a:bodyPr/>
                    <a:lstStyle/>
                    <a:p>
                      <a:pPr algn="ctr">
                        <a:lnSpc>
                          <a:spcPts val="2000"/>
                        </a:lnSpc>
                      </a:pPr>
                      <a:r>
                        <a:rPr lang="en-US" sz="1600">
                          <a:effectLst/>
                          <a:latin typeface="微軟正黑體" panose="020B0604030504040204" pitchFamily="34" charset="-120"/>
                          <a:ea typeface="微軟正黑體" panose="020B0604030504040204" pitchFamily="34" charset="-120"/>
                        </a:rPr>
                        <a:t>權重</a:t>
                      </a:r>
                      <a:endParaRPr lang="zh-TW" sz="12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3491576231"/>
                  </a:ext>
                </a:extLst>
              </a:tr>
              <a:tr h="1395448">
                <a:tc>
                  <a:txBody>
                    <a:bodyPr/>
                    <a:lstStyle/>
                    <a:p>
                      <a:pPr algn="ctr">
                        <a:lnSpc>
                          <a:spcPts val="2000"/>
                        </a:lnSpc>
                      </a:pPr>
                      <a:r>
                        <a:rPr lang="zh-TW" sz="1600" b="1">
                          <a:effectLst/>
                          <a:latin typeface="微軟正黑體" panose="020B0604030504040204" pitchFamily="34" charset="-120"/>
                          <a:ea typeface="微軟正黑體" panose="020B0604030504040204" pitchFamily="34" charset="-120"/>
                        </a:rPr>
                        <a:t>規劃</a:t>
                      </a:r>
                      <a:r>
                        <a:rPr lang="en-US" sz="1600" b="1">
                          <a:effectLst/>
                          <a:latin typeface="微軟正黑體" panose="020B0604030504040204" pitchFamily="34" charset="-120"/>
                          <a:ea typeface="微軟正黑體" panose="020B0604030504040204" pitchFamily="34" charset="-120"/>
                        </a:rPr>
                        <a:t>構想之完整性</a:t>
                      </a:r>
                      <a:endParaRPr lang="zh-TW" sz="1200" b="1">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342900" marR="71120" lvl="0" indent="-342900" algn="just">
                        <a:lnSpc>
                          <a:spcPts val="2000"/>
                        </a:lnSpc>
                        <a:spcAft>
                          <a:spcPts val="0"/>
                        </a:spcAft>
                        <a:buFont typeface="Wingdings" panose="05000000000000000000" pitchFamily="2" charset="2"/>
                        <a:buChar char=""/>
                      </a:pPr>
                      <a:r>
                        <a:rPr lang="zh-TW" sz="1600" dirty="0">
                          <a:effectLst/>
                          <a:latin typeface="微軟正黑體" panose="020B0604030504040204" pitchFamily="34" charset="-120"/>
                          <a:ea typeface="微軟正黑體" panose="020B0604030504040204" pitchFamily="34" charset="-120"/>
                        </a:rPr>
                        <a:t>規劃內容的完整性。考量準則包括</a:t>
                      </a:r>
                      <a:r>
                        <a:rPr lang="zh-TW" sz="1600" b="1" dirty="0">
                          <a:solidFill>
                            <a:srgbClr val="C00000"/>
                          </a:solidFill>
                          <a:effectLst/>
                          <a:latin typeface="微軟正黑體" panose="020B0604030504040204" pitchFamily="34" charset="-120"/>
                          <a:ea typeface="微軟正黑體" panose="020B0604030504040204" pitchFamily="34" charset="-120"/>
                        </a:rPr>
                        <a:t>內容說明</a:t>
                      </a:r>
                      <a:r>
                        <a:rPr lang="zh-TW" sz="1600" dirty="0">
                          <a:effectLst/>
                          <a:latin typeface="微軟正黑體" panose="020B0604030504040204" pitchFamily="34" charset="-120"/>
                          <a:ea typeface="微軟正黑體" panose="020B0604030504040204" pitchFamily="34" charset="-120"/>
                        </a:rPr>
                        <a:t>、實施方法、時程安排、</a:t>
                      </a:r>
                      <a:r>
                        <a:rPr lang="zh-TW" sz="1600" b="1" dirty="0">
                          <a:solidFill>
                            <a:srgbClr val="C00000"/>
                          </a:solidFill>
                          <a:effectLst/>
                          <a:latin typeface="微軟正黑體" panose="020B0604030504040204" pitchFamily="34" charset="-120"/>
                          <a:ea typeface="微軟正黑體" panose="020B0604030504040204" pitchFamily="34" charset="-120"/>
                        </a:rPr>
                        <a:t>經費編列</a:t>
                      </a:r>
                      <a:r>
                        <a:rPr lang="zh-TW" sz="1600" dirty="0">
                          <a:effectLst/>
                          <a:latin typeface="微軟正黑體" panose="020B0604030504040204" pitchFamily="34" charset="-120"/>
                          <a:ea typeface="微軟正黑體" panose="020B0604030504040204" pitchFamily="34" charset="-120"/>
                        </a:rPr>
                        <a:t>合理性等。</a:t>
                      </a:r>
                      <a:endParaRPr lang="zh-TW" sz="1200" dirty="0">
                        <a:effectLst/>
                        <a:latin typeface="微軟正黑體" panose="020B0604030504040204" pitchFamily="34" charset="-120"/>
                        <a:ea typeface="微軟正黑體" panose="020B0604030504040204" pitchFamily="34" charset="-120"/>
                      </a:endParaRPr>
                    </a:p>
                    <a:p>
                      <a:pPr marL="342900" marR="71120" lvl="0" indent="-342900" algn="just">
                        <a:lnSpc>
                          <a:spcPts val="2000"/>
                        </a:lnSpc>
                        <a:spcAft>
                          <a:spcPts val="0"/>
                        </a:spcAft>
                        <a:buFont typeface="Wingdings" panose="05000000000000000000" pitchFamily="2" charset="2"/>
                        <a:buChar char=""/>
                      </a:pPr>
                      <a:r>
                        <a:rPr lang="zh-TW" sz="1600" dirty="0">
                          <a:effectLst/>
                          <a:latin typeface="微軟正黑體" panose="020B0604030504040204" pitchFamily="34" charset="-120"/>
                          <a:ea typeface="微軟正黑體" panose="020B0604030504040204" pitchFamily="34" charset="-120"/>
                        </a:rPr>
                        <a:t>規劃構想符合申請單位現階段至未來的營運需求。考量準則包括現階段申請單位之能源使用狀況、</a:t>
                      </a:r>
                      <a:r>
                        <a:rPr lang="zh-TW" sz="1600" b="1" dirty="0">
                          <a:solidFill>
                            <a:srgbClr val="C00000"/>
                          </a:solidFill>
                          <a:effectLst/>
                          <a:latin typeface="微軟正黑體" panose="020B0604030504040204" pitchFamily="34" charset="-120"/>
                          <a:ea typeface="微軟正黑體" panose="020B0604030504040204" pitchFamily="34" charset="-120"/>
                        </a:rPr>
                        <a:t>能耗設備節電潛力</a:t>
                      </a:r>
                      <a:r>
                        <a:rPr lang="zh-TW" sz="1600" dirty="0">
                          <a:effectLst/>
                          <a:latin typeface="微軟正黑體" panose="020B0604030504040204" pitchFamily="34" charset="-120"/>
                          <a:ea typeface="微軟正黑體" panose="020B0604030504040204" pitchFamily="34" charset="-120"/>
                        </a:rPr>
                        <a:t>、能源費用支出情形、是否定期檢討使用狀況等。</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a:lnSpc>
                          <a:spcPts val="2000"/>
                        </a:lnSpc>
                      </a:pPr>
                      <a:r>
                        <a:rPr lang="en-US" sz="1600">
                          <a:effectLst/>
                          <a:latin typeface="微軟正黑體" panose="020B0604030504040204" pitchFamily="34" charset="-120"/>
                          <a:ea typeface="微軟正黑體" panose="020B0604030504040204" pitchFamily="34" charset="-120"/>
                        </a:rPr>
                        <a:t>40%</a:t>
                      </a:r>
                      <a:endParaRPr lang="zh-TW" sz="12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278859775"/>
                  </a:ext>
                </a:extLst>
              </a:tr>
              <a:tr h="1679624">
                <a:tc>
                  <a:txBody>
                    <a:bodyPr/>
                    <a:lstStyle/>
                    <a:p>
                      <a:pPr algn="ctr">
                        <a:lnSpc>
                          <a:spcPts val="2000"/>
                        </a:lnSpc>
                      </a:pPr>
                      <a:r>
                        <a:rPr lang="zh-TW" sz="1600" b="1">
                          <a:effectLst/>
                          <a:latin typeface="微軟正黑體" panose="020B0604030504040204" pitchFamily="34" charset="-120"/>
                          <a:ea typeface="微軟正黑體" panose="020B0604030504040204" pitchFamily="34" charset="-120"/>
                        </a:rPr>
                        <a:t>規劃</a:t>
                      </a:r>
                      <a:r>
                        <a:rPr lang="en-US" sz="1600" b="1">
                          <a:effectLst/>
                          <a:latin typeface="微軟正黑體" panose="020B0604030504040204" pitchFamily="34" charset="-120"/>
                          <a:ea typeface="微軟正黑體" panose="020B0604030504040204" pitchFamily="34" charset="-120"/>
                        </a:rPr>
                        <a:t>執行之可行性</a:t>
                      </a:r>
                      <a:endParaRPr lang="zh-TW" sz="1200" b="1">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342900" marR="71120" lvl="0" indent="-342900" algn="just">
                        <a:lnSpc>
                          <a:spcPts val="2000"/>
                        </a:lnSpc>
                        <a:spcAft>
                          <a:spcPts val="0"/>
                        </a:spcAft>
                        <a:buFont typeface="Wingdings" panose="05000000000000000000" pitchFamily="2" charset="2"/>
                        <a:buChar char=""/>
                      </a:pPr>
                      <a:r>
                        <a:rPr lang="zh-TW" sz="1600" dirty="0">
                          <a:effectLst/>
                          <a:latin typeface="微軟正黑體" panose="020B0604030504040204" pitchFamily="34" charset="-120"/>
                          <a:ea typeface="微軟正黑體" panose="020B0604030504040204" pitchFamily="34" charset="-120"/>
                        </a:rPr>
                        <a:t>執行規劃是否明確可行。考量準則包括節能技術應用之適用性、申請單位執行能力與分工情形等。</a:t>
                      </a:r>
                      <a:endParaRPr lang="zh-TW" sz="1200" dirty="0">
                        <a:effectLst/>
                        <a:latin typeface="微軟正黑體" panose="020B0604030504040204" pitchFamily="34" charset="-120"/>
                        <a:ea typeface="微軟正黑體" panose="020B0604030504040204" pitchFamily="34" charset="-120"/>
                      </a:endParaRPr>
                    </a:p>
                    <a:p>
                      <a:pPr marL="342900" lvl="0" indent="-342900" algn="just">
                        <a:lnSpc>
                          <a:spcPts val="2000"/>
                        </a:lnSpc>
                        <a:buFont typeface="Wingdings" panose="05000000000000000000" pitchFamily="2" charset="2"/>
                        <a:buChar char=""/>
                      </a:pPr>
                      <a:r>
                        <a:rPr lang="zh-TW" sz="1600" dirty="0">
                          <a:effectLst/>
                          <a:latin typeface="微軟正黑體" panose="020B0604030504040204" pitchFamily="34" charset="-120"/>
                          <a:ea typeface="微軟正黑體" panose="020B0604030504040204" pitchFamily="34" charset="-120"/>
                        </a:rPr>
                        <a:t>透過申請單位推動節能策略方向及高階主管對於能源管理重視度，以瞭解公司能源管理決心及節能積極度。考量準則包括申請單位節能推動方向、過去節能目標達成情形、</a:t>
                      </a:r>
                      <a:r>
                        <a:rPr lang="zh-TW" sz="1600" b="1" dirty="0">
                          <a:solidFill>
                            <a:srgbClr val="C00000"/>
                          </a:solidFill>
                          <a:effectLst/>
                          <a:latin typeface="微軟正黑體" panose="020B0604030504040204" pitchFamily="34" charset="-120"/>
                          <a:ea typeface="微軟正黑體" panose="020B0604030504040204" pitchFamily="34" charset="-120"/>
                        </a:rPr>
                        <a:t>未來規劃節能改善措施</a:t>
                      </a:r>
                      <a:r>
                        <a:rPr lang="zh-TW" sz="1600" dirty="0">
                          <a:effectLst/>
                          <a:latin typeface="微軟正黑體" panose="020B0604030504040204" pitchFamily="34" charset="-120"/>
                          <a:ea typeface="微軟正黑體" panose="020B0604030504040204" pitchFamily="34" charset="-120"/>
                        </a:rPr>
                        <a:t>、節電比例、節電量、</a:t>
                      </a:r>
                      <a:r>
                        <a:rPr lang="zh-TW" sz="1600" b="1" dirty="0">
                          <a:solidFill>
                            <a:srgbClr val="C00000"/>
                          </a:solidFill>
                          <a:effectLst/>
                          <a:latin typeface="微軟正黑體" panose="020B0604030504040204" pitchFamily="34" charset="-120"/>
                          <a:ea typeface="微軟正黑體" panose="020B0604030504040204" pitchFamily="34" charset="-120"/>
                        </a:rPr>
                        <a:t>節能效益</a:t>
                      </a:r>
                      <a:r>
                        <a:rPr lang="zh-TW" sz="1600" dirty="0">
                          <a:effectLst/>
                          <a:latin typeface="微軟正黑體" panose="020B0604030504040204" pitchFamily="34" charset="-120"/>
                          <a:ea typeface="微軟正黑體" panose="020B0604030504040204" pitchFamily="34" charset="-120"/>
                        </a:rPr>
                        <a:t>、</a:t>
                      </a:r>
                      <a:r>
                        <a:rPr lang="en-US" sz="1600" dirty="0">
                          <a:effectLst/>
                          <a:latin typeface="微軟正黑體" panose="020B0604030504040204" pitchFamily="34" charset="-120"/>
                          <a:ea typeface="微軟正黑體" panose="020B0604030504040204" pitchFamily="34" charset="-120"/>
                        </a:rPr>
                        <a:t>CO</a:t>
                      </a:r>
                      <a:r>
                        <a:rPr lang="en-US" sz="1600" baseline="-25000" dirty="0">
                          <a:effectLst/>
                          <a:latin typeface="微軟正黑體" panose="020B0604030504040204" pitchFamily="34" charset="-120"/>
                          <a:ea typeface="微軟正黑體" panose="020B0604030504040204" pitchFamily="34" charset="-120"/>
                        </a:rPr>
                        <a:t>2</a:t>
                      </a:r>
                      <a:r>
                        <a:rPr lang="zh-TW" sz="1600" dirty="0">
                          <a:effectLst/>
                          <a:latin typeface="微軟正黑體" panose="020B0604030504040204" pitchFamily="34" charset="-120"/>
                          <a:ea typeface="微軟正黑體" panose="020B0604030504040204" pitchFamily="34" charset="-120"/>
                        </a:rPr>
                        <a:t>減少量等。</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a:lnSpc>
                          <a:spcPts val="2000"/>
                        </a:lnSpc>
                      </a:pPr>
                      <a:r>
                        <a:rPr lang="en-US" sz="1600" dirty="0">
                          <a:effectLst/>
                          <a:latin typeface="微軟正黑體" panose="020B0604030504040204" pitchFamily="34" charset="-120"/>
                          <a:ea typeface="微軟正黑體" panose="020B0604030504040204" pitchFamily="34" charset="-120"/>
                        </a:rPr>
                        <a:t>30%</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3043992722"/>
                  </a:ext>
                </a:extLst>
              </a:tr>
              <a:tr h="1111271">
                <a:tc>
                  <a:txBody>
                    <a:bodyPr/>
                    <a:lstStyle/>
                    <a:p>
                      <a:pPr algn="ctr">
                        <a:lnSpc>
                          <a:spcPts val="2000"/>
                        </a:lnSpc>
                      </a:pPr>
                      <a:r>
                        <a:rPr lang="zh-TW" sz="1600" b="1" dirty="0">
                          <a:effectLst/>
                          <a:latin typeface="微軟正黑體" panose="020B0604030504040204" pitchFamily="34" charset="-120"/>
                          <a:ea typeface="微軟正黑體" panose="020B0604030504040204" pitchFamily="34" charset="-120"/>
                        </a:rPr>
                        <a:t>規劃</a:t>
                      </a:r>
                      <a:r>
                        <a:rPr lang="en-US" sz="1600" b="1" dirty="0" err="1">
                          <a:effectLst/>
                          <a:latin typeface="微軟正黑體" panose="020B0604030504040204" pitchFamily="34" charset="-120"/>
                          <a:ea typeface="微軟正黑體" panose="020B0604030504040204" pitchFamily="34" charset="-120"/>
                        </a:rPr>
                        <a:t>成果之示範性</a:t>
                      </a:r>
                      <a:endParaRPr lang="zh-TW" sz="12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marL="342900" marR="71120" lvl="0" indent="-342900" algn="just">
                        <a:lnSpc>
                          <a:spcPts val="2000"/>
                        </a:lnSpc>
                        <a:spcAft>
                          <a:spcPts val="0"/>
                        </a:spcAft>
                        <a:buFont typeface="Wingdings" panose="05000000000000000000" pitchFamily="2" charset="2"/>
                        <a:buChar char=""/>
                      </a:pPr>
                      <a:r>
                        <a:rPr lang="zh-TW" sz="1600" dirty="0">
                          <a:effectLst/>
                          <a:latin typeface="微軟正黑體" panose="020B0604030504040204" pitchFamily="34" charset="-120"/>
                          <a:ea typeface="微軟正黑體" panose="020B0604030504040204" pitchFamily="34" charset="-120"/>
                        </a:rPr>
                        <a:t>申請單位改善後</a:t>
                      </a:r>
                      <a:r>
                        <a:rPr lang="zh-TW" sz="1600" b="1" dirty="0">
                          <a:solidFill>
                            <a:srgbClr val="C00000"/>
                          </a:solidFill>
                          <a:effectLst/>
                          <a:latin typeface="微軟正黑體" panose="020B0604030504040204" pitchFamily="34" charset="-120"/>
                          <a:ea typeface="微軟正黑體" panose="020B0604030504040204" pitchFamily="34" charset="-120"/>
                        </a:rPr>
                        <a:t>成果擴散</a:t>
                      </a:r>
                      <a:r>
                        <a:rPr lang="zh-TW" sz="1600" dirty="0">
                          <a:effectLst/>
                          <a:latin typeface="微軟正黑體" panose="020B0604030504040204" pitchFamily="34" charset="-120"/>
                          <a:ea typeface="微軟正黑體" panose="020B0604030504040204" pitchFamily="34" charset="-120"/>
                        </a:rPr>
                        <a:t>之潛力。考量準則包括</a:t>
                      </a:r>
                      <a:r>
                        <a:rPr lang="zh-TW" sz="1600" b="1" dirty="0">
                          <a:solidFill>
                            <a:srgbClr val="C00000"/>
                          </a:solidFill>
                          <a:effectLst/>
                          <a:latin typeface="微軟正黑體" panose="020B0604030504040204" pitchFamily="34" charset="-120"/>
                          <a:ea typeface="微軟正黑體" panose="020B0604030504040204" pitchFamily="34" charset="-120"/>
                        </a:rPr>
                        <a:t>實際改善門店數多寡</a:t>
                      </a:r>
                      <a:r>
                        <a:rPr lang="zh-TW" sz="1600" dirty="0">
                          <a:effectLst/>
                          <a:latin typeface="微軟正黑體" panose="020B0604030504040204" pitchFamily="34" charset="-120"/>
                          <a:ea typeface="微軟正黑體" panose="020B0604030504040204" pitchFamily="34" charset="-120"/>
                        </a:rPr>
                        <a:t>、申請單位營業據點數、節能改善能力、自主運作能力、後續推廣全面應用之承諾以及成果有助於帶動之產業示範效益等。</a:t>
                      </a:r>
                      <a:endParaRPr lang="zh-TW" sz="1200" dirty="0">
                        <a:effectLst/>
                        <a:latin typeface="微軟正黑體" panose="020B0604030504040204" pitchFamily="34" charset="-120"/>
                        <a:ea typeface="微軟正黑體" panose="020B0604030504040204" pitchFamily="34" charset="-120"/>
                      </a:endParaRPr>
                    </a:p>
                    <a:p>
                      <a:pPr marL="342900" marR="71120" lvl="0" indent="-342900" algn="just">
                        <a:lnSpc>
                          <a:spcPts val="2000"/>
                        </a:lnSpc>
                        <a:spcAft>
                          <a:spcPts val="0"/>
                        </a:spcAft>
                        <a:buFont typeface="Wingdings" panose="05000000000000000000" pitchFamily="2" charset="2"/>
                        <a:buChar char=""/>
                      </a:pPr>
                      <a:r>
                        <a:rPr lang="zh-TW" sz="1600" dirty="0">
                          <a:effectLst/>
                          <a:latin typeface="微軟正黑體" panose="020B0604030504040204" pitchFamily="34" charset="-120"/>
                          <a:ea typeface="微軟正黑體" panose="020B0604030504040204" pitchFamily="34" charset="-120"/>
                        </a:rPr>
                        <a:t>預期效益指標編列明確合理，且提出成果應用範圍。</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tc>
                  <a:txBody>
                    <a:bodyPr/>
                    <a:lstStyle/>
                    <a:p>
                      <a:pPr algn="ctr">
                        <a:lnSpc>
                          <a:spcPts val="2000"/>
                        </a:lnSpc>
                      </a:pPr>
                      <a:r>
                        <a:rPr lang="en-US" sz="1600" dirty="0">
                          <a:effectLst/>
                          <a:latin typeface="微軟正黑體" panose="020B0604030504040204" pitchFamily="34" charset="-120"/>
                          <a:ea typeface="微軟正黑體" panose="020B0604030504040204" pitchFamily="34" charset="-120"/>
                        </a:rPr>
                        <a:t>30%</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3274414382"/>
                  </a:ext>
                </a:extLst>
              </a:tr>
              <a:tr h="258743">
                <a:tc>
                  <a:txBody>
                    <a:bodyPr/>
                    <a:lstStyle/>
                    <a:p>
                      <a:pPr algn="ctr">
                        <a:lnSpc>
                          <a:spcPts val="2000"/>
                        </a:lnSpc>
                      </a:pPr>
                      <a:r>
                        <a:rPr lang="en-US" sz="1600">
                          <a:effectLst/>
                          <a:latin typeface="微軟正黑體" panose="020B0604030504040204" pitchFamily="34" charset="-120"/>
                          <a:ea typeface="微軟正黑體" panose="020B0604030504040204" pitchFamily="34" charset="-120"/>
                        </a:rPr>
                        <a:t> </a:t>
                      </a:r>
                      <a:endParaRPr lang="zh-TW" sz="12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tc>
                <a:tc>
                  <a:txBody>
                    <a:bodyPr/>
                    <a:lstStyle/>
                    <a:p>
                      <a:pPr marR="288290" algn="ctr">
                        <a:lnSpc>
                          <a:spcPts val="2000"/>
                        </a:lnSpc>
                        <a:tabLst>
                          <a:tab pos="664210" algn="l"/>
                        </a:tabLst>
                      </a:pPr>
                      <a:r>
                        <a:rPr lang="en-US" sz="1600" dirty="0">
                          <a:effectLst/>
                          <a:latin typeface="微軟正黑體" panose="020B0604030504040204" pitchFamily="34" charset="-120"/>
                          <a:ea typeface="微軟正黑體" panose="020B0604030504040204" pitchFamily="34" charset="-120"/>
                        </a:rPr>
                        <a:t>總	計</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tc>
                <a:tc>
                  <a:txBody>
                    <a:bodyPr/>
                    <a:lstStyle/>
                    <a:p>
                      <a:pPr algn="ctr">
                        <a:lnSpc>
                          <a:spcPts val="2000"/>
                        </a:lnSpc>
                      </a:pPr>
                      <a:r>
                        <a:rPr lang="en-US" sz="1600" dirty="0">
                          <a:effectLst/>
                          <a:latin typeface="微軟正黑體" panose="020B0604030504040204" pitchFamily="34" charset="-120"/>
                          <a:ea typeface="微軟正黑體" panose="020B0604030504040204" pitchFamily="34" charset="-120"/>
                        </a:rPr>
                        <a:t>100%</a:t>
                      </a:r>
                      <a:endParaRPr lang="zh-TW" sz="12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tc>
                <a:extLst>
                  <a:ext uri="{0D108BD9-81ED-4DB2-BD59-A6C34878D82A}">
                    <a16:rowId xmlns:a16="http://schemas.microsoft.com/office/drawing/2014/main" val="373813137"/>
                  </a:ext>
                </a:extLst>
              </a:tr>
            </a:tbl>
          </a:graphicData>
        </a:graphic>
      </p:graphicFrame>
    </p:spTree>
    <p:extLst>
      <p:ext uri="{BB962C8B-B14F-4D97-AF65-F5344CB8AC3E}">
        <p14:creationId xmlns:p14="http://schemas.microsoft.com/office/powerpoint/2010/main" val="262601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zh-TW" altLang="en-US" sz="3200" b="1" dirty="0">
                <a:solidFill>
                  <a:prstClr val="black"/>
                </a:solidFill>
                <a:latin typeface="Times New Roman" panose="02020603050405020304" pitchFamily="18" charset="0"/>
                <a:cs typeface="Times New Roman" panose="02020603050405020304" pitchFamily="18" charset="0"/>
              </a:rPr>
              <a:t>二、獲選後繳交文件</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24</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24</a:t>
            </a:fld>
            <a:endParaRPr lang="zh-TW" altLang="en-US" dirty="0">
              <a:solidFill>
                <a:schemeClr val="tx1"/>
              </a:solidFill>
            </a:endParaRPr>
          </a:p>
        </p:txBody>
      </p:sp>
      <p:graphicFrame>
        <p:nvGraphicFramePr>
          <p:cNvPr id="9" name="表格 8">
            <a:extLst>
              <a:ext uri="{FF2B5EF4-FFF2-40B4-BE49-F238E27FC236}">
                <a16:creationId xmlns:a16="http://schemas.microsoft.com/office/drawing/2014/main" id="{D0BD520D-F4A0-4811-A4D4-33BD2211BE9A}"/>
              </a:ext>
            </a:extLst>
          </p:cNvPr>
          <p:cNvGraphicFramePr>
            <a:graphicFrameLocks noGrp="1"/>
          </p:cNvGraphicFramePr>
          <p:nvPr>
            <p:extLst>
              <p:ext uri="{D42A27DB-BD31-4B8C-83A1-F6EECF244321}">
                <p14:modId xmlns:p14="http://schemas.microsoft.com/office/powerpoint/2010/main" val="1124065165"/>
              </p:ext>
            </p:extLst>
          </p:nvPr>
        </p:nvGraphicFramePr>
        <p:xfrm>
          <a:off x="262944" y="758485"/>
          <a:ext cx="8690120" cy="2042322"/>
        </p:xfrm>
        <a:graphic>
          <a:graphicData uri="http://schemas.openxmlformats.org/drawingml/2006/table">
            <a:tbl>
              <a:tblPr firstRow="1" firstCol="1" bandRow="1">
                <a:tableStyleId>{F5AB1C69-6EDB-4FF4-983F-18BD219EF322}</a:tableStyleId>
              </a:tblPr>
              <a:tblGrid>
                <a:gridCol w="519517">
                  <a:extLst>
                    <a:ext uri="{9D8B030D-6E8A-4147-A177-3AD203B41FA5}">
                      <a16:colId xmlns:a16="http://schemas.microsoft.com/office/drawing/2014/main" val="3369390896"/>
                    </a:ext>
                  </a:extLst>
                </a:gridCol>
                <a:gridCol w="2072354">
                  <a:extLst>
                    <a:ext uri="{9D8B030D-6E8A-4147-A177-3AD203B41FA5}">
                      <a16:colId xmlns:a16="http://schemas.microsoft.com/office/drawing/2014/main" val="1028422255"/>
                    </a:ext>
                  </a:extLst>
                </a:gridCol>
                <a:gridCol w="6098249">
                  <a:extLst>
                    <a:ext uri="{9D8B030D-6E8A-4147-A177-3AD203B41FA5}">
                      <a16:colId xmlns:a16="http://schemas.microsoft.com/office/drawing/2014/main" val="1418877541"/>
                    </a:ext>
                  </a:extLst>
                </a:gridCol>
              </a:tblGrid>
              <a:tr h="267947">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編號</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文件名稱</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注意事項</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961262901"/>
                  </a:ext>
                </a:extLst>
              </a:tr>
              <a:tr h="267947">
                <a:tc>
                  <a:txBody>
                    <a:bodyPr/>
                    <a:lstStyle/>
                    <a:p>
                      <a:pPr algn="ctr">
                        <a:lnSpc>
                          <a:spcPts val="2000"/>
                        </a:lnSpc>
                      </a:pPr>
                      <a:r>
                        <a:rPr lang="en-US"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繳交文件檢查表</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附件</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5)</a:t>
                      </a:r>
                      <a:endPar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914400" rtl="0" eaLnBrk="1" fontAlgn="auto" latinLnBrk="0" hangingPunct="1">
                        <a:lnSpc>
                          <a:spcPts val="2000"/>
                        </a:lnSpc>
                        <a:spcBef>
                          <a:spcPts val="0"/>
                        </a:spcBef>
                        <a:spcAft>
                          <a:spcPts val="0"/>
                        </a:spcAft>
                        <a:buClrTx/>
                        <a:buSzTx/>
                        <a:buFont typeface="+mj-lt"/>
                        <a:buNone/>
                        <a:tabLst/>
                        <a:defRPr/>
                      </a:pPr>
                      <a:r>
                        <a:rPr lang="zh-TW" altLang="zh-TW" sz="1400" kern="0" dirty="0">
                          <a:effectLst/>
                          <a:latin typeface="微軟正黑體" panose="020B0604030504040204" pitchFamily="34" charset="-120"/>
                          <a:ea typeface="微軟正黑體" panose="020B0604030504040204" pitchFamily="34" charset="-120"/>
                        </a:rPr>
                        <a:t>加蓋申請單位及</a:t>
                      </a:r>
                      <a:r>
                        <a:rPr lang="zh-TW" altLang="en-US" sz="1400" kern="0" dirty="0">
                          <a:effectLst/>
                          <a:latin typeface="微軟正黑體" panose="020B0604030504040204" pitchFamily="34" charset="-120"/>
                          <a:ea typeface="微軟正黑體" panose="020B0604030504040204" pitchFamily="34" charset="-120"/>
                        </a:rPr>
                        <a:t>填表人</a:t>
                      </a:r>
                      <a:r>
                        <a:rPr lang="zh-TW" altLang="zh-TW" sz="1400" kern="0" dirty="0">
                          <a:effectLst/>
                          <a:latin typeface="微軟正黑體" panose="020B0604030504040204" pitchFamily="34" charset="-120"/>
                          <a:ea typeface="微軟正黑體" panose="020B0604030504040204" pitchFamily="34" charset="-120"/>
                        </a:rPr>
                        <a:t>章。</a:t>
                      </a:r>
                      <a:endParaRPr lang="zh-TW"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541864273"/>
                  </a:ext>
                </a:extLst>
              </a:tr>
              <a:tr h="267947">
                <a:tc>
                  <a:txBody>
                    <a:bodyPr/>
                    <a:lstStyle/>
                    <a:p>
                      <a:pPr algn="ctr">
                        <a:lnSpc>
                          <a:spcPts val="2000"/>
                        </a:lnSpc>
                      </a:pPr>
                      <a:r>
                        <a:rPr lang="en-US" altLang="zh-TW" sz="1400" kern="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修正後改善規劃書</a:t>
                      </a:r>
                      <a:endPar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ts val="2000"/>
                        </a:lnSpc>
                      </a:pPr>
                      <a:r>
                        <a:rPr lang="en-US" sz="1400" b="1" kern="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附件</a:t>
                      </a:r>
                      <a:r>
                        <a:rPr lang="en-US" sz="1400" b="1" kern="0" dirty="0">
                          <a:solidFill>
                            <a:schemeClr val="dk1"/>
                          </a:solidFill>
                          <a:effectLst/>
                          <a:latin typeface="微軟正黑體" panose="020B0604030504040204" pitchFamily="34" charset="-120"/>
                          <a:ea typeface="微軟正黑體" panose="020B0604030504040204" pitchFamily="34" charset="-120"/>
                          <a:cs typeface="+mn-cs"/>
                        </a:rPr>
                        <a:t>3)</a:t>
                      </a:r>
                      <a:endPar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marL="0" marR="0" lvl="0" indent="0" algn="just" defTabSz="914400" rtl="0" eaLnBrk="1" fontAlgn="auto" latinLnBrk="0" hangingPunct="1">
                        <a:lnSpc>
                          <a:spcPts val="2000"/>
                        </a:lnSpc>
                        <a:spcBef>
                          <a:spcPts val="0"/>
                        </a:spcBef>
                        <a:spcAft>
                          <a:spcPts val="0"/>
                        </a:spcAft>
                        <a:buClrTx/>
                        <a:buSzTx/>
                        <a:buFont typeface="+mj-lt"/>
                        <a:buNone/>
                        <a:tabLst/>
                        <a:defRPr/>
                      </a:pPr>
                      <a:r>
                        <a:rPr lang="zh-TW" altLang="en-US" sz="1400" kern="0" dirty="0">
                          <a:effectLst/>
                          <a:latin typeface="微軟正黑體" panose="020B0604030504040204" pitchFamily="34" charset="-120"/>
                          <a:ea typeface="微軟正黑體" panose="020B0604030504040204" pitchFamily="34" charset="-120"/>
                        </a:rPr>
                        <a:t>規劃書應依</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審查委員所提之相關建議</a:t>
                      </a:r>
                      <a:r>
                        <a:rPr lang="zh-TW" altLang="en-US" sz="1400" kern="0" dirty="0">
                          <a:effectLst/>
                          <a:latin typeface="微軟正黑體" panose="020B0604030504040204" pitchFamily="34" charset="-120"/>
                          <a:ea typeface="微軟正黑體" panose="020B0604030504040204" pitchFamily="34" charset="-120"/>
                        </a:rPr>
                        <a:t>進行</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修正</a:t>
                      </a:r>
                      <a:r>
                        <a:rPr lang="zh-TW" altLang="en-US" sz="1400" kern="0" dirty="0">
                          <a:effectLst/>
                          <a:latin typeface="微軟正黑體" panose="020B0604030504040204" pitchFamily="34" charset="-120"/>
                          <a:ea typeface="微軟正黑體" panose="020B0604030504040204" pitchFamily="34" charset="-120"/>
                        </a:rPr>
                        <a:t>。</a:t>
                      </a:r>
                      <a:r>
                        <a:rPr lang="zh-TW" altLang="en-US" sz="1400" kern="0" dirty="0">
                          <a:effectLst/>
                          <a:highlight>
                            <a:srgbClr val="FFFF00"/>
                          </a:highlight>
                          <a:latin typeface="微軟正黑體" panose="020B0604030504040204" pitchFamily="34" charset="-120"/>
                          <a:ea typeface="微軟正黑體" panose="020B0604030504040204" pitchFamily="34" charset="-120"/>
                        </a:rPr>
                        <a:t>申請</a:t>
                      </a:r>
                      <a:r>
                        <a:rPr lang="zh-TW" altLang="en-US" sz="1400" b="1" i="0" u="sng" kern="0" dirty="0">
                          <a:solidFill>
                            <a:srgbClr val="C00000"/>
                          </a:solidFill>
                          <a:effectLst/>
                          <a:highlight>
                            <a:srgbClr val="FFFF00"/>
                          </a:highlight>
                          <a:latin typeface="微軟正黑體" panose="020B0604030504040204" pitchFamily="34" charset="-120"/>
                          <a:ea typeface="微軟正黑體" panose="020B0604030504040204" pitchFamily="34" charset="-120"/>
                        </a:rPr>
                        <a:t>甲組</a:t>
                      </a:r>
                      <a:r>
                        <a:rPr lang="zh-TW" altLang="en-US" sz="1400" kern="0" dirty="0">
                          <a:effectLst/>
                          <a:highlight>
                            <a:srgbClr val="FFFF00"/>
                          </a:highlight>
                          <a:latin typeface="微軟正黑體" panose="020B0604030504040204" pitchFamily="34" charset="-120"/>
                          <a:ea typeface="微軟正黑體" panose="020B0604030504040204" pitchFamily="34" charset="-120"/>
                        </a:rPr>
                        <a:t>者適用</a:t>
                      </a:r>
                    </a:p>
                  </a:txBody>
                  <a:tcPr marL="68580" marR="68580" marT="0" marB="0" anchor="ctr"/>
                </a:tc>
                <a:extLst>
                  <a:ext uri="{0D108BD9-81ED-4DB2-BD59-A6C34878D82A}">
                    <a16:rowId xmlns:a16="http://schemas.microsoft.com/office/drawing/2014/main" val="2659329443"/>
                  </a:ext>
                </a:extLst>
              </a:tr>
              <a:tr h="267947">
                <a:tc>
                  <a:txBody>
                    <a:bodyPr/>
                    <a:lstStyle/>
                    <a:p>
                      <a:pPr algn="ctr">
                        <a:lnSpc>
                          <a:spcPts val="2000"/>
                        </a:lnSpc>
                      </a:pPr>
                      <a:r>
                        <a:rPr lang="en-US"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修正後改善規劃簡報</a:t>
                      </a:r>
                      <a:endPar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endParaRPr>
                    </a:p>
                    <a:p>
                      <a:pPr marL="0" algn="ctr" defTabSz="914400" rtl="0" eaLnBrk="1" latinLnBrk="0" hangingPunct="1">
                        <a:lnSpc>
                          <a:spcPts val="2000"/>
                        </a:lnSpc>
                      </a:pP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附件</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4)</a:t>
                      </a:r>
                      <a:endPar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gn="just">
                        <a:lnSpc>
                          <a:spcPts val="2000"/>
                        </a:lnSpc>
                      </a:pPr>
                      <a:r>
                        <a:rPr lang="zh-TW" altLang="en-US" sz="1400" dirty="0">
                          <a:effectLst/>
                          <a:latin typeface="微軟正黑體" panose="020B0604030504040204" pitchFamily="34" charset="-120"/>
                          <a:ea typeface="微軟正黑體" panose="020B0604030504040204" pitchFamily="34" charset="-120"/>
                          <a:cs typeface="Times New Roman" panose="02020603050405020304" pitchFamily="18" charset="0"/>
                        </a:rPr>
                        <a:t>規劃簡報</a:t>
                      </a:r>
                      <a:r>
                        <a:rPr lang="zh-TW" altLang="en-US" sz="1400" kern="0" dirty="0">
                          <a:effectLst/>
                          <a:latin typeface="微軟正黑體" panose="020B0604030504040204" pitchFamily="34" charset="-120"/>
                          <a:ea typeface="微軟正黑體" panose="020B0604030504040204" pitchFamily="34" charset="-120"/>
                        </a:rPr>
                        <a:t>應依</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審查委員所提之相關建議</a:t>
                      </a:r>
                      <a:r>
                        <a:rPr lang="zh-TW" altLang="en-US" sz="1400" kern="0" dirty="0">
                          <a:effectLst/>
                          <a:latin typeface="微軟正黑體" panose="020B0604030504040204" pitchFamily="34" charset="-120"/>
                          <a:ea typeface="微軟正黑體" panose="020B0604030504040204" pitchFamily="34" charset="-120"/>
                        </a:rPr>
                        <a:t>進行</a:t>
                      </a:r>
                      <a:r>
                        <a:rPr lang="zh-TW" altLang="en-US" sz="1400" b="1" kern="0" dirty="0">
                          <a:solidFill>
                            <a:srgbClr val="C00000"/>
                          </a:solidFill>
                          <a:effectLst/>
                          <a:latin typeface="微軟正黑體" panose="020B0604030504040204" pitchFamily="34" charset="-120"/>
                          <a:ea typeface="微軟正黑體" panose="020B0604030504040204" pitchFamily="34" charset="-120"/>
                        </a:rPr>
                        <a:t>修正</a:t>
                      </a:r>
                      <a:r>
                        <a:rPr lang="zh-TW" altLang="en-US" sz="1400" kern="0" dirty="0">
                          <a:effectLst/>
                          <a:latin typeface="微軟正黑體" panose="020B0604030504040204" pitchFamily="34" charset="-120"/>
                          <a:ea typeface="微軟正黑體" panose="020B0604030504040204" pitchFamily="34" charset="-120"/>
                        </a:rPr>
                        <a:t>。</a:t>
                      </a:r>
                      <a:r>
                        <a:rPr lang="zh-TW" altLang="en-US" sz="1400" kern="0" dirty="0">
                          <a:effectLst/>
                          <a:highlight>
                            <a:srgbClr val="FFFF00"/>
                          </a:highlight>
                          <a:latin typeface="微軟正黑體" panose="020B0604030504040204" pitchFamily="34" charset="-120"/>
                          <a:ea typeface="微軟正黑體" panose="020B0604030504040204" pitchFamily="34" charset="-120"/>
                        </a:rPr>
                        <a:t>申請</a:t>
                      </a:r>
                      <a:r>
                        <a:rPr lang="zh-TW" altLang="en-US" sz="1400" b="1" i="0" u="sng" kern="0" dirty="0">
                          <a:solidFill>
                            <a:srgbClr val="C00000"/>
                          </a:solidFill>
                          <a:effectLst/>
                          <a:highlight>
                            <a:srgbClr val="FFFF00"/>
                          </a:highlight>
                          <a:latin typeface="微軟正黑體" panose="020B0604030504040204" pitchFamily="34" charset="-120"/>
                          <a:ea typeface="微軟正黑體" panose="020B0604030504040204" pitchFamily="34" charset="-120"/>
                        </a:rPr>
                        <a:t>甲組</a:t>
                      </a:r>
                      <a:r>
                        <a:rPr lang="zh-TW" altLang="en-US" sz="1400" b="0" i="0" u="none" kern="0" dirty="0">
                          <a:solidFill>
                            <a:schemeClr val="tx1"/>
                          </a:solidFill>
                          <a:effectLst/>
                          <a:highlight>
                            <a:srgbClr val="FFFF00"/>
                          </a:highlight>
                          <a:latin typeface="微軟正黑體" panose="020B0604030504040204" pitchFamily="34" charset="-120"/>
                          <a:ea typeface="微軟正黑體" panose="020B0604030504040204" pitchFamily="34" charset="-120"/>
                        </a:rPr>
                        <a:t>、</a:t>
                      </a:r>
                      <a:r>
                        <a:rPr lang="zh-TW" altLang="en-US" sz="1400" b="1" i="0" u="sng" kern="0" dirty="0">
                          <a:solidFill>
                            <a:srgbClr val="C00000"/>
                          </a:solidFill>
                          <a:effectLst/>
                          <a:highlight>
                            <a:srgbClr val="FFFF00"/>
                          </a:highlight>
                          <a:latin typeface="微軟正黑體" panose="020B0604030504040204" pitchFamily="34" charset="-120"/>
                          <a:ea typeface="微軟正黑體" panose="020B0604030504040204" pitchFamily="34" charset="-120"/>
                        </a:rPr>
                        <a:t>乙組</a:t>
                      </a:r>
                      <a:r>
                        <a:rPr lang="zh-TW" altLang="en-US" sz="1400" kern="0" dirty="0">
                          <a:effectLst/>
                          <a:highlight>
                            <a:srgbClr val="FFFF00"/>
                          </a:highlight>
                          <a:latin typeface="微軟正黑體" panose="020B0604030504040204" pitchFamily="34" charset="-120"/>
                          <a:ea typeface="微軟正黑體" panose="020B0604030504040204" pitchFamily="34" charset="-120"/>
                        </a:rPr>
                        <a:t>者適用</a:t>
                      </a:r>
                      <a:endParaRPr 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096976311"/>
                  </a:ext>
                </a:extLst>
              </a:tr>
              <a:tr h="267947">
                <a:tc>
                  <a:txBody>
                    <a:bodyPr/>
                    <a:lstStyle/>
                    <a:p>
                      <a:pPr algn="ctr">
                        <a:lnSpc>
                          <a:spcPts val="2000"/>
                        </a:lnSpc>
                      </a:pPr>
                      <a:r>
                        <a:rPr lang="en-US" altLang="zh-TW" sz="1400" kern="0"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個資蒐集同意書</a:t>
                      </a:r>
                      <a:r>
                        <a:rPr lang="en-US" sz="1400" b="1" kern="0" dirty="0">
                          <a:solidFill>
                            <a:schemeClr val="dk1"/>
                          </a:solidFill>
                          <a:effectLst/>
                          <a:latin typeface="微軟正黑體" panose="020B0604030504040204" pitchFamily="34" charset="-120"/>
                          <a:ea typeface="微軟正黑體" panose="020B0604030504040204" pitchFamily="34" charset="-120"/>
                          <a:cs typeface="+mn-cs"/>
                        </a:rPr>
                        <a:t>(</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附件</a:t>
                      </a:r>
                      <a:r>
                        <a:rPr lang="en-US" altLang="zh-TW" sz="1400" b="1" kern="0" dirty="0">
                          <a:solidFill>
                            <a:schemeClr val="dk1"/>
                          </a:solidFill>
                          <a:effectLst/>
                          <a:latin typeface="微軟正黑體" panose="020B0604030504040204" pitchFamily="34" charset="-120"/>
                          <a:ea typeface="微軟正黑體" panose="020B0604030504040204" pitchFamily="34" charset="-120"/>
                          <a:cs typeface="+mn-cs"/>
                        </a:rPr>
                        <a:t>6</a:t>
                      </a:r>
                      <a:r>
                        <a:rPr lang="en-US" sz="1400" b="1" kern="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endParaRPr>
                    </a:p>
                  </a:txBody>
                  <a:tcPr marL="68580" marR="68580" marT="0" marB="0" anchor="ctr"/>
                </a:tc>
                <a:tc>
                  <a:txBody>
                    <a:bodyPr/>
                    <a:lstStyle/>
                    <a:p>
                      <a:pPr algn="just">
                        <a:lnSpc>
                          <a:spcPts val="2000"/>
                        </a:lnSpc>
                      </a:pPr>
                      <a:r>
                        <a:rPr lang="zh-TW" altLang="en-US" sz="1400" kern="0" dirty="0">
                          <a:effectLst/>
                          <a:latin typeface="微軟正黑體" panose="020B0604030504040204" pitchFamily="34" charset="-120"/>
                          <a:ea typeface="微軟正黑體" panose="020B0604030504040204" pitchFamily="34" charset="-120"/>
                        </a:rPr>
                        <a:t>相關人員皆需詳讀並簽署「蒐集個人資料告知事項暨個人資料提供同意書」。</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112980435"/>
                  </a:ext>
                </a:extLst>
              </a:tr>
              <a:tr h="267947">
                <a:tc>
                  <a:txBody>
                    <a:bodyPr/>
                    <a:lstStyle/>
                    <a:p>
                      <a:pPr algn="ctr">
                        <a:lnSpc>
                          <a:spcPts val="2000"/>
                        </a:lnSpc>
                      </a:pPr>
                      <a:r>
                        <a:rPr lang="en-US"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algn="ctr" defTabSz="914400" rtl="0" eaLnBrk="1" latinLnBrk="0" hangingPunct="1">
                        <a:lnSpc>
                          <a:spcPts val="2000"/>
                        </a:lnSpc>
                      </a:pP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申請單位發票</a:t>
                      </a:r>
                      <a:r>
                        <a:rPr lang="en-US" sz="1400" b="1" kern="0" dirty="0">
                          <a:solidFill>
                            <a:schemeClr val="dk1"/>
                          </a:solidFill>
                          <a:effectLst/>
                          <a:latin typeface="微軟正黑體" panose="020B0604030504040204" pitchFamily="34" charset="-120"/>
                          <a:ea typeface="微軟正黑體" panose="020B0604030504040204" pitchFamily="34" charset="-120"/>
                          <a:cs typeface="+mn-cs"/>
                        </a:rPr>
                        <a:t> 1 </a:t>
                      </a:r>
                      <a:r>
                        <a:rPr lang="zh-TW" altLang="en-US" sz="1400" b="1" kern="0" dirty="0">
                          <a:solidFill>
                            <a:schemeClr val="dk1"/>
                          </a:solidFill>
                          <a:effectLst/>
                          <a:latin typeface="微軟正黑體" panose="020B0604030504040204" pitchFamily="34" charset="-120"/>
                          <a:ea typeface="微軟正黑體" panose="020B0604030504040204" pitchFamily="34" charset="-120"/>
                          <a:cs typeface="+mn-cs"/>
                        </a:rPr>
                        <a:t>份</a:t>
                      </a:r>
                    </a:p>
                  </a:txBody>
                  <a:tcPr marL="68580" marR="68580" marT="0" marB="0" anchor="ctr"/>
                </a:tc>
                <a:tc>
                  <a:txBody>
                    <a:bodyPr/>
                    <a:lstStyle/>
                    <a:p>
                      <a:pPr algn="just">
                        <a:lnSpc>
                          <a:spcPts val="2000"/>
                        </a:lnSpc>
                      </a:pPr>
                      <a:r>
                        <a:rPr lang="zh-TW" altLang="en-US" sz="1400" kern="0" dirty="0">
                          <a:effectLst/>
                          <a:latin typeface="微軟正黑體" panose="020B0604030504040204" pitchFamily="34" charset="-120"/>
                          <a:ea typeface="微軟正黑體" panose="020B0604030504040204" pitchFamily="34" charset="-120"/>
                        </a:rPr>
                        <a:t>第一期款為</a:t>
                      </a:r>
                      <a:r>
                        <a:rPr lang="en-US" altLang="zh-TW" sz="1400" b="1" kern="0" dirty="0">
                          <a:solidFill>
                            <a:srgbClr val="C00000"/>
                          </a:solidFill>
                          <a:effectLst/>
                          <a:latin typeface="微軟正黑體" panose="020B0604030504040204" pitchFamily="34" charset="-120"/>
                          <a:ea typeface="微軟正黑體" panose="020B0604030504040204" pitchFamily="34" charset="-120"/>
                        </a:rPr>
                        <a:t>60%</a:t>
                      </a:r>
                      <a:r>
                        <a:rPr lang="zh-TW" altLang="en-US" sz="1400" kern="0" dirty="0">
                          <a:effectLst/>
                          <a:latin typeface="微軟正黑體" panose="020B0604030504040204" pitchFamily="34" charset="-120"/>
                          <a:ea typeface="微軟正黑體" panose="020B0604030504040204" pitchFamily="34" charset="-120"/>
                        </a:rPr>
                        <a:t>輔導款。</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01596044"/>
                  </a:ext>
                </a:extLst>
              </a:tr>
            </a:tbl>
          </a:graphicData>
        </a:graphic>
      </p:graphicFrame>
      <p:sp>
        <p:nvSpPr>
          <p:cNvPr id="10" name="矩形: 摺角紙張 9">
            <a:extLst>
              <a:ext uri="{FF2B5EF4-FFF2-40B4-BE49-F238E27FC236}">
                <a16:creationId xmlns:a16="http://schemas.microsoft.com/office/drawing/2014/main" id="{E5557BD0-B6B0-4F0C-B305-1B417A534E53}"/>
              </a:ext>
            </a:extLst>
          </p:cNvPr>
          <p:cNvSpPr/>
          <p:nvPr/>
        </p:nvSpPr>
        <p:spPr>
          <a:xfrm>
            <a:off x="5508104" y="4515300"/>
            <a:ext cx="3257393" cy="1229718"/>
          </a:xfrm>
          <a:prstGeom prst="foldedCorner">
            <a:avLst/>
          </a:prstGeom>
          <a:solidFill>
            <a:schemeClr val="bg1">
              <a:lumMod val="9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spcAft>
                <a:spcPts val="600"/>
              </a:spcAft>
            </a:pPr>
            <a:r>
              <a:rPr lang="zh-TW" altLang="en-US" sz="1600" b="1" dirty="0">
                <a:solidFill>
                  <a:schemeClr val="tx1"/>
                </a:solidFill>
                <a:latin typeface="微軟正黑體" panose="020B0604030504040204" pitchFamily="34" charset="-120"/>
                <a:ea typeface="微軟正黑體" panose="020B0604030504040204" pitchFamily="34" charset="-120"/>
              </a:rPr>
              <a:t>買受人：財團法人商業發展研究院</a:t>
            </a:r>
          </a:p>
          <a:p>
            <a:pPr>
              <a:spcAft>
                <a:spcPts val="600"/>
              </a:spcAft>
            </a:pPr>
            <a:r>
              <a:rPr lang="zh-TW" altLang="en-US" sz="1600" b="1" dirty="0">
                <a:solidFill>
                  <a:schemeClr val="tx1"/>
                </a:solidFill>
                <a:latin typeface="微軟正黑體" panose="020B0604030504040204" pitchFamily="34" charset="-120"/>
                <a:ea typeface="微軟正黑體" panose="020B0604030504040204" pitchFamily="34" charset="-120"/>
              </a:rPr>
              <a:t>統一編號：</a:t>
            </a:r>
            <a:r>
              <a:rPr lang="en-US" altLang="zh-TW" sz="1600" b="1" dirty="0">
                <a:solidFill>
                  <a:schemeClr val="tx1"/>
                </a:solidFill>
                <a:latin typeface="微軟正黑體" panose="020B0604030504040204" pitchFamily="34" charset="-120"/>
                <a:ea typeface="微軟正黑體" panose="020B0604030504040204" pitchFamily="34" charset="-120"/>
              </a:rPr>
              <a:t>48902416</a:t>
            </a:r>
          </a:p>
          <a:p>
            <a:pPr>
              <a:spcAft>
                <a:spcPts val="600"/>
              </a:spcAft>
            </a:pPr>
            <a:r>
              <a:rPr lang="zh-TW" altLang="en-US" sz="1600" b="1" dirty="0">
                <a:solidFill>
                  <a:schemeClr val="tx1"/>
                </a:solidFill>
                <a:latin typeface="微軟正黑體" panose="020B0604030504040204" pitchFamily="34" charset="-120"/>
                <a:ea typeface="微軟正黑體" panose="020B0604030504040204" pitchFamily="34" charset="-120"/>
              </a:rPr>
              <a:t>品名：</a:t>
            </a:r>
            <a:r>
              <a:rPr lang="en-US" altLang="zh-TW" sz="1600" b="1" dirty="0">
                <a:solidFill>
                  <a:schemeClr val="tx1"/>
                </a:solidFill>
                <a:latin typeface="微軟正黑體" panose="020B0604030504040204" pitchFamily="34" charset="-120"/>
                <a:ea typeface="微軟正黑體" panose="020B0604030504040204" pitchFamily="34" charset="-120"/>
              </a:rPr>
              <a:t>108</a:t>
            </a:r>
            <a:r>
              <a:rPr lang="zh-TW" altLang="en-US" sz="1600" b="1" dirty="0">
                <a:solidFill>
                  <a:schemeClr val="tx1"/>
                </a:solidFill>
                <a:latin typeface="微軟正黑體" panose="020B0604030504040204" pitchFamily="34" charset="-120"/>
                <a:ea typeface="微軟正黑體" panose="020B0604030504040204" pitchFamily="34" charset="-120"/>
              </a:rPr>
              <a:t>年度商業服務業溫室氣體減量示範輔導第一期款</a:t>
            </a:r>
            <a:endParaRPr lang="en-US" altLang="zh-TW" sz="1600" b="1" dirty="0">
              <a:solidFill>
                <a:schemeClr val="tx1"/>
              </a:solidFill>
              <a:latin typeface="微軟正黑體" panose="020B0604030504040204" pitchFamily="34" charset="-120"/>
              <a:ea typeface="微軟正黑體" panose="020B0604030504040204" pitchFamily="34" charset="-120"/>
            </a:endParaRPr>
          </a:p>
        </p:txBody>
      </p:sp>
      <p:grpSp>
        <p:nvGrpSpPr>
          <p:cNvPr id="11" name="群組 10">
            <a:extLst>
              <a:ext uri="{FF2B5EF4-FFF2-40B4-BE49-F238E27FC236}">
                <a16:creationId xmlns:a16="http://schemas.microsoft.com/office/drawing/2014/main" id="{3B3C3F6B-386C-4D65-A03A-72614EB8DBA2}"/>
              </a:ext>
            </a:extLst>
          </p:cNvPr>
          <p:cNvGrpSpPr/>
          <p:nvPr/>
        </p:nvGrpSpPr>
        <p:grpSpPr>
          <a:xfrm>
            <a:off x="467962" y="2978309"/>
            <a:ext cx="4763816" cy="3416079"/>
            <a:chOff x="240232" y="2708920"/>
            <a:chExt cx="5544616" cy="3704111"/>
          </a:xfrm>
        </p:grpSpPr>
        <p:grpSp>
          <p:nvGrpSpPr>
            <p:cNvPr id="13" name="群組 12">
              <a:extLst>
                <a:ext uri="{FF2B5EF4-FFF2-40B4-BE49-F238E27FC236}">
                  <a16:creationId xmlns:a16="http://schemas.microsoft.com/office/drawing/2014/main" id="{FC002DDC-E417-4377-AA1D-BF71775CB92D}"/>
                </a:ext>
              </a:extLst>
            </p:cNvPr>
            <p:cNvGrpSpPr/>
            <p:nvPr/>
          </p:nvGrpSpPr>
          <p:grpSpPr>
            <a:xfrm>
              <a:off x="240232" y="2708920"/>
              <a:ext cx="5544616" cy="3704111"/>
              <a:chOff x="240232" y="2708920"/>
              <a:chExt cx="5544616" cy="3704111"/>
            </a:xfrm>
          </p:grpSpPr>
          <p:pic>
            <p:nvPicPr>
              <p:cNvPr id="15" name="Picture 2" descr="C:\Users\aienchiang\AppData\Local\LINE\Cache\tmp\1548215835699.jpg">
                <a:extLst>
                  <a:ext uri="{FF2B5EF4-FFF2-40B4-BE49-F238E27FC236}">
                    <a16:creationId xmlns:a16="http://schemas.microsoft.com/office/drawing/2014/main" id="{198C5AB3-AA0E-416A-AE55-6EC4C82DE3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232" y="2708920"/>
                <a:ext cx="5544616" cy="3704111"/>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a:extLst>
                  <a:ext uri="{FF2B5EF4-FFF2-40B4-BE49-F238E27FC236}">
                    <a16:creationId xmlns:a16="http://schemas.microsoft.com/office/drawing/2014/main" id="{15FEA917-DB88-4921-A662-A6223409AB23}"/>
                  </a:ext>
                </a:extLst>
              </p:cNvPr>
              <p:cNvSpPr/>
              <p:nvPr/>
            </p:nvSpPr>
            <p:spPr>
              <a:xfrm rot="19943745">
                <a:off x="4186752" y="4833374"/>
                <a:ext cx="328900" cy="154393"/>
              </a:xfrm>
              <a:prstGeom prst="rect">
                <a:avLst/>
              </a:prstGeom>
              <a:solidFill>
                <a:srgbClr val="FAFF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4" name="矩形 13">
              <a:extLst>
                <a:ext uri="{FF2B5EF4-FFF2-40B4-BE49-F238E27FC236}">
                  <a16:creationId xmlns:a16="http://schemas.microsoft.com/office/drawing/2014/main" id="{26AE346C-D3B7-469F-8D72-3CA90EC572FB}"/>
                </a:ext>
              </a:extLst>
            </p:cNvPr>
            <p:cNvSpPr/>
            <p:nvPr/>
          </p:nvSpPr>
          <p:spPr>
            <a:xfrm>
              <a:off x="4087594" y="4725144"/>
              <a:ext cx="1584176" cy="136815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a:solidFill>
                    <a:srgbClr val="FF0000"/>
                  </a:solidFill>
                  <a:latin typeface="微軟正黑體" panose="020B0604030504040204" pitchFamily="34" charset="-120"/>
                  <a:ea typeface="微軟正黑體" panose="020B0604030504040204" pitchFamily="34" charset="-120"/>
                </a:rPr>
                <a:t>公司</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a:r>
                <a:rPr lang="zh-TW" altLang="en-US" b="1" dirty="0">
                  <a:solidFill>
                    <a:srgbClr val="FF0000"/>
                  </a:solidFill>
                  <a:latin typeface="微軟正黑體" panose="020B0604030504040204" pitchFamily="34" charset="-120"/>
                  <a:ea typeface="微軟正黑體" panose="020B0604030504040204" pitchFamily="34" charset="-120"/>
                </a:rPr>
                <a:t>統一發票</a:t>
              </a:r>
              <a:endParaRPr lang="en-US" altLang="zh-TW" b="1" dirty="0">
                <a:solidFill>
                  <a:srgbClr val="FF0000"/>
                </a:solidFill>
                <a:latin typeface="微軟正黑體" panose="020B0604030504040204" pitchFamily="34" charset="-120"/>
                <a:ea typeface="微軟正黑體" panose="020B0604030504040204" pitchFamily="34" charset="-120"/>
              </a:endParaRPr>
            </a:p>
            <a:p>
              <a:pPr algn="ctr"/>
              <a:r>
                <a:rPr lang="zh-TW" altLang="en-US" b="1" dirty="0">
                  <a:solidFill>
                    <a:srgbClr val="FF0000"/>
                  </a:solidFill>
                  <a:latin typeface="微軟正黑體" panose="020B0604030504040204" pitchFamily="34" charset="-120"/>
                  <a:ea typeface="微軟正黑體" panose="020B0604030504040204" pitchFamily="34" charset="-120"/>
                </a:rPr>
                <a:t>專用章</a:t>
              </a:r>
              <a:endParaRPr lang="en-US" altLang="zh-TW" b="1" dirty="0">
                <a:solidFill>
                  <a:srgbClr val="FF0000"/>
                </a:solidFill>
                <a:latin typeface="微軟正黑體" panose="020B0604030504040204" pitchFamily="34" charset="-120"/>
                <a:ea typeface="微軟正黑體" panose="020B0604030504040204" pitchFamily="34" charset="-120"/>
              </a:endParaRPr>
            </a:p>
          </p:txBody>
        </p:sp>
      </p:grpSp>
      <p:grpSp>
        <p:nvGrpSpPr>
          <p:cNvPr id="17" name="群組 16">
            <a:extLst>
              <a:ext uri="{FF2B5EF4-FFF2-40B4-BE49-F238E27FC236}">
                <a16:creationId xmlns:a16="http://schemas.microsoft.com/office/drawing/2014/main" id="{29C728A8-62BE-4BDA-859C-F1E633831B09}"/>
              </a:ext>
            </a:extLst>
          </p:cNvPr>
          <p:cNvGrpSpPr/>
          <p:nvPr/>
        </p:nvGrpSpPr>
        <p:grpSpPr>
          <a:xfrm>
            <a:off x="5589677" y="2281096"/>
            <a:ext cx="3094245" cy="1828834"/>
            <a:chOff x="5481565" y="1858187"/>
            <a:chExt cx="3094245" cy="1828834"/>
          </a:xfrm>
        </p:grpSpPr>
        <p:sp>
          <p:nvSpPr>
            <p:cNvPr id="21" name="語音泡泡: 圓角矩形 16">
              <a:extLst>
                <a:ext uri="{FF2B5EF4-FFF2-40B4-BE49-F238E27FC236}">
                  <a16:creationId xmlns:a16="http://schemas.microsoft.com/office/drawing/2014/main" id="{DDE04CC2-89DC-40DD-B16B-B16D0EE13485}"/>
                </a:ext>
              </a:extLst>
            </p:cNvPr>
            <p:cNvSpPr/>
            <p:nvPr/>
          </p:nvSpPr>
          <p:spPr>
            <a:xfrm>
              <a:off x="5481565" y="1858187"/>
              <a:ext cx="3094245" cy="1828833"/>
            </a:xfrm>
            <a:custGeom>
              <a:avLst/>
              <a:gdLst>
                <a:gd name="connsiteX0" fmla="*/ 0 w 3094245"/>
                <a:gd name="connsiteY0" fmla="*/ 235707 h 1414213"/>
                <a:gd name="connsiteX1" fmla="*/ 235707 w 3094245"/>
                <a:gd name="connsiteY1" fmla="*/ 0 h 1414213"/>
                <a:gd name="connsiteX2" fmla="*/ 515708 w 3094245"/>
                <a:gd name="connsiteY2" fmla="*/ 0 h 1414213"/>
                <a:gd name="connsiteX3" fmla="*/ 1360973 w 3094245"/>
                <a:gd name="connsiteY3" fmla="*/ -726934 h 1414213"/>
                <a:gd name="connsiteX4" fmla="*/ 1289269 w 3094245"/>
                <a:gd name="connsiteY4" fmla="*/ 0 h 1414213"/>
                <a:gd name="connsiteX5" fmla="*/ 2858538 w 3094245"/>
                <a:gd name="connsiteY5" fmla="*/ 0 h 1414213"/>
                <a:gd name="connsiteX6" fmla="*/ 3094245 w 3094245"/>
                <a:gd name="connsiteY6" fmla="*/ 235707 h 1414213"/>
                <a:gd name="connsiteX7" fmla="*/ 3094245 w 3094245"/>
                <a:gd name="connsiteY7" fmla="*/ 235702 h 1414213"/>
                <a:gd name="connsiteX8" fmla="*/ 3094245 w 3094245"/>
                <a:gd name="connsiteY8" fmla="*/ 235702 h 1414213"/>
                <a:gd name="connsiteX9" fmla="*/ 3094245 w 3094245"/>
                <a:gd name="connsiteY9" fmla="*/ 589255 h 1414213"/>
                <a:gd name="connsiteX10" fmla="*/ 3094245 w 3094245"/>
                <a:gd name="connsiteY10" fmla="*/ 1178506 h 1414213"/>
                <a:gd name="connsiteX11" fmla="*/ 2858538 w 3094245"/>
                <a:gd name="connsiteY11" fmla="*/ 1414213 h 1414213"/>
                <a:gd name="connsiteX12" fmla="*/ 1289269 w 3094245"/>
                <a:gd name="connsiteY12" fmla="*/ 1414213 h 1414213"/>
                <a:gd name="connsiteX13" fmla="*/ 515708 w 3094245"/>
                <a:gd name="connsiteY13" fmla="*/ 1414213 h 1414213"/>
                <a:gd name="connsiteX14" fmla="*/ 515708 w 3094245"/>
                <a:gd name="connsiteY14" fmla="*/ 1414213 h 1414213"/>
                <a:gd name="connsiteX15" fmla="*/ 235707 w 3094245"/>
                <a:gd name="connsiteY15" fmla="*/ 1414213 h 1414213"/>
                <a:gd name="connsiteX16" fmla="*/ 0 w 3094245"/>
                <a:gd name="connsiteY16" fmla="*/ 1178506 h 1414213"/>
                <a:gd name="connsiteX17" fmla="*/ 0 w 3094245"/>
                <a:gd name="connsiteY17" fmla="*/ 589255 h 1414213"/>
                <a:gd name="connsiteX18" fmla="*/ 0 w 3094245"/>
                <a:gd name="connsiteY18" fmla="*/ 235702 h 1414213"/>
                <a:gd name="connsiteX19" fmla="*/ 0 w 3094245"/>
                <a:gd name="connsiteY19" fmla="*/ 235702 h 1414213"/>
                <a:gd name="connsiteX20" fmla="*/ 0 w 3094245"/>
                <a:gd name="connsiteY20" fmla="*/ 235707 h 1414213"/>
                <a:gd name="connsiteX0" fmla="*/ 0 w 3094245"/>
                <a:gd name="connsiteY0" fmla="*/ 962641 h 2141147"/>
                <a:gd name="connsiteX1" fmla="*/ 235707 w 3094245"/>
                <a:gd name="connsiteY1" fmla="*/ 726934 h 2141147"/>
                <a:gd name="connsiteX2" fmla="*/ 1060653 w 3094245"/>
                <a:gd name="connsiteY2" fmla="*/ 726934 h 2141147"/>
                <a:gd name="connsiteX3" fmla="*/ 1360973 w 3094245"/>
                <a:gd name="connsiteY3" fmla="*/ 0 h 2141147"/>
                <a:gd name="connsiteX4" fmla="*/ 1289269 w 3094245"/>
                <a:gd name="connsiteY4" fmla="*/ 726934 h 2141147"/>
                <a:gd name="connsiteX5" fmla="*/ 2858538 w 3094245"/>
                <a:gd name="connsiteY5" fmla="*/ 726934 h 2141147"/>
                <a:gd name="connsiteX6" fmla="*/ 3094245 w 3094245"/>
                <a:gd name="connsiteY6" fmla="*/ 962641 h 2141147"/>
                <a:gd name="connsiteX7" fmla="*/ 3094245 w 3094245"/>
                <a:gd name="connsiteY7" fmla="*/ 962636 h 2141147"/>
                <a:gd name="connsiteX8" fmla="*/ 3094245 w 3094245"/>
                <a:gd name="connsiteY8" fmla="*/ 962636 h 2141147"/>
                <a:gd name="connsiteX9" fmla="*/ 3094245 w 3094245"/>
                <a:gd name="connsiteY9" fmla="*/ 1316189 h 2141147"/>
                <a:gd name="connsiteX10" fmla="*/ 3094245 w 3094245"/>
                <a:gd name="connsiteY10" fmla="*/ 1905440 h 2141147"/>
                <a:gd name="connsiteX11" fmla="*/ 2858538 w 3094245"/>
                <a:gd name="connsiteY11" fmla="*/ 2141147 h 2141147"/>
                <a:gd name="connsiteX12" fmla="*/ 1289269 w 3094245"/>
                <a:gd name="connsiteY12" fmla="*/ 2141147 h 2141147"/>
                <a:gd name="connsiteX13" fmla="*/ 515708 w 3094245"/>
                <a:gd name="connsiteY13" fmla="*/ 2141147 h 2141147"/>
                <a:gd name="connsiteX14" fmla="*/ 515708 w 3094245"/>
                <a:gd name="connsiteY14" fmla="*/ 2141147 h 2141147"/>
                <a:gd name="connsiteX15" fmla="*/ 235707 w 3094245"/>
                <a:gd name="connsiteY15" fmla="*/ 2141147 h 2141147"/>
                <a:gd name="connsiteX16" fmla="*/ 0 w 3094245"/>
                <a:gd name="connsiteY16" fmla="*/ 1905440 h 2141147"/>
                <a:gd name="connsiteX17" fmla="*/ 0 w 3094245"/>
                <a:gd name="connsiteY17" fmla="*/ 1316189 h 2141147"/>
                <a:gd name="connsiteX18" fmla="*/ 0 w 3094245"/>
                <a:gd name="connsiteY18" fmla="*/ 962636 h 2141147"/>
                <a:gd name="connsiteX19" fmla="*/ 0 w 3094245"/>
                <a:gd name="connsiteY19" fmla="*/ 962636 h 2141147"/>
                <a:gd name="connsiteX20" fmla="*/ 0 w 3094245"/>
                <a:gd name="connsiteY20" fmla="*/ 962641 h 21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94245" h="2141147">
                  <a:moveTo>
                    <a:pt x="0" y="962641"/>
                  </a:moveTo>
                  <a:cubicBezTo>
                    <a:pt x="0" y="832464"/>
                    <a:pt x="105530" y="726934"/>
                    <a:pt x="235707" y="726934"/>
                  </a:cubicBezTo>
                  <a:lnTo>
                    <a:pt x="1060653" y="726934"/>
                  </a:lnTo>
                  <a:lnTo>
                    <a:pt x="1360973" y="0"/>
                  </a:lnTo>
                  <a:lnTo>
                    <a:pt x="1289269" y="726934"/>
                  </a:lnTo>
                  <a:lnTo>
                    <a:pt x="2858538" y="726934"/>
                  </a:lnTo>
                  <a:cubicBezTo>
                    <a:pt x="2988715" y="726934"/>
                    <a:pt x="3094245" y="832464"/>
                    <a:pt x="3094245" y="962641"/>
                  </a:cubicBezTo>
                  <a:lnTo>
                    <a:pt x="3094245" y="962636"/>
                  </a:lnTo>
                  <a:lnTo>
                    <a:pt x="3094245" y="962636"/>
                  </a:lnTo>
                  <a:lnTo>
                    <a:pt x="3094245" y="1316189"/>
                  </a:lnTo>
                  <a:lnTo>
                    <a:pt x="3094245" y="1905440"/>
                  </a:lnTo>
                  <a:cubicBezTo>
                    <a:pt x="3094245" y="2035617"/>
                    <a:pt x="2988715" y="2141147"/>
                    <a:pt x="2858538" y="2141147"/>
                  </a:cubicBezTo>
                  <a:lnTo>
                    <a:pt x="1289269" y="2141147"/>
                  </a:lnTo>
                  <a:lnTo>
                    <a:pt x="515708" y="2141147"/>
                  </a:lnTo>
                  <a:lnTo>
                    <a:pt x="515708" y="2141147"/>
                  </a:lnTo>
                  <a:lnTo>
                    <a:pt x="235707" y="2141147"/>
                  </a:lnTo>
                  <a:cubicBezTo>
                    <a:pt x="105530" y="2141147"/>
                    <a:pt x="0" y="2035617"/>
                    <a:pt x="0" y="1905440"/>
                  </a:cubicBezTo>
                  <a:lnTo>
                    <a:pt x="0" y="1316189"/>
                  </a:lnTo>
                  <a:lnTo>
                    <a:pt x="0" y="962636"/>
                  </a:lnTo>
                  <a:lnTo>
                    <a:pt x="0" y="962636"/>
                  </a:lnTo>
                  <a:lnTo>
                    <a:pt x="0" y="962641"/>
                  </a:lnTo>
                  <a:close/>
                </a:path>
              </a:pathLst>
            </a:custGeom>
            <a:ln>
              <a:solidFill>
                <a:schemeClr val="accent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just">
                <a:spcAft>
                  <a:spcPts val="600"/>
                </a:spcAft>
              </a:pP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sp>
          <p:nvSpPr>
            <p:cNvPr id="23" name="文字方塊 22">
              <a:extLst>
                <a:ext uri="{FF2B5EF4-FFF2-40B4-BE49-F238E27FC236}">
                  <a16:creationId xmlns:a16="http://schemas.microsoft.com/office/drawing/2014/main" id="{6C75553D-7B0C-42E4-9F6C-56C7D1E019D1}"/>
                </a:ext>
              </a:extLst>
            </p:cNvPr>
            <p:cNvSpPr txBox="1"/>
            <p:nvPr/>
          </p:nvSpPr>
          <p:spPr>
            <a:xfrm>
              <a:off x="5526345" y="2532859"/>
              <a:ext cx="2996271" cy="1154162"/>
            </a:xfrm>
            <a:prstGeom prst="rect">
              <a:avLst/>
            </a:prstGeom>
            <a:noFill/>
          </p:spPr>
          <p:txBody>
            <a:bodyPr wrap="square" rtlCol="0">
              <a:spAutoFit/>
            </a:bodyPr>
            <a:lstStyle/>
            <a:p>
              <a:pPr marL="342900" indent="-342900" algn="just">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申請單位應依照</a:t>
              </a:r>
              <a:r>
                <a:rPr lang="zh-TW" altLang="en-US" sz="1600" b="1" dirty="0">
                  <a:solidFill>
                    <a:srgbClr val="FF0000"/>
                  </a:solidFill>
                  <a:latin typeface="微軟正黑體" panose="020B0604030504040204" pitchFamily="34" charset="-120"/>
                  <a:ea typeface="微軟正黑體" panose="020B0604030504040204" pitchFamily="34" charset="-120"/>
                </a:rPr>
                <a:t>修正後改善規劃書</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簡報</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002060"/>
                  </a:solidFill>
                  <a:latin typeface="微軟正黑體" panose="020B0604030504040204" pitchFamily="34" charset="-120"/>
                  <a:ea typeface="微軟正黑體" panose="020B0604030504040204" pitchFamily="34" charset="-120"/>
                </a:rPr>
                <a:t>進行改善</a:t>
              </a:r>
              <a:endParaRPr lang="en-US" altLang="zh-TW" sz="1600" b="1" dirty="0">
                <a:solidFill>
                  <a:srgbClr val="002060"/>
                </a:solidFill>
                <a:latin typeface="微軟正黑體" panose="020B0604030504040204" pitchFamily="34" charset="-120"/>
                <a:ea typeface="微軟正黑體" panose="020B0604030504040204" pitchFamily="34" charset="-120"/>
              </a:endParaRPr>
            </a:p>
            <a:p>
              <a:pPr marL="360363" indent="-360363" algn="just">
                <a:spcAft>
                  <a:spcPts val="600"/>
                </a:spcAft>
                <a:buFont typeface="+mj-lt"/>
                <a:buAutoNum type="arabicPeriod"/>
              </a:pPr>
              <a:r>
                <a:rPr lang="zh-TW" altLang="en-US" sz="1600" b="1" dirty="0">
                  <a:solidFill>
                    <a:srgbClr val="002060"/>
                  </a:solidFill>
                  <a:latin typeface="微軟正黑體" panose="020B0604030504040204" pitchFamily="34" charset="-120"/>
                  <a:ea typeface="微軟正黑體" panose="020B0604030504040204" pitchFamily="34" charset="-120"/>
                </a:rPr>
                <a:t> </a:t>
              </a:r>
              <a:r>
                <a:rPr lang="zh-TW" altLang="en-US" sz="1600" b="1" dirty="0">
                  <a:solidFill>
                    <a:srgbClr val="FF0000"/>
                  </a:solidFill>
                  <a:latin typeface="微軟正黑體" panose="020B0604030504040204" pitchFamily="34" charset="-120"/>
                  <a:ea typeface="微軟正黑體" panose="020B0604030504040204" pitchFamily="34" charset="-120"/>
                </a:rPr>
                <a:t>完工驗收審查</a:t>
              </a:r>
              <a:r>
                <a:rPr lang="zh-TW" altLang="en-US" sz="1600" b="1" dirty="0">
                  <a:solidFill>
                    <a:srgbClr val="002060"/>
                  </a:solidFill>
                  <a:latin typeface="微軟正黑體" panose="020B0604030504040204" pitchFamily="34" charset="-120"/>
                  <a:ea typeface="微軟正黑體" panose="020B0604030504040204" pitchFamily="34" charset="-120"/>
                </a:rPr>
                <a:t>的依據亦參考該份</a:t>
              </a:r>
              <a:r>
                <a:rPr lang="zh-TW" altLang="en-US" sz="1600" b="1" dirty="0">
                  <a:solidFill>
                    <a:srgbClr val="FF0000"/>
                  </a:solidFill>
                  <a:latin typeface="微軟正黑體" panose="020B0604030504040204" pitchFamily="34" charset="-120"/>
                  <a:ea typeface="微軟正黑體" panose="020B0604030504040204" pitchFamily="34" charset="-120"/>
                </a:rPr>
                <a:t>規劃書</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簡報</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002060"/>
                  </a:solidFill>
                  <a:latin typeface="微軟正黑體" panose="020B0604030504040204" pitchFamily="34" charset="-120"/>
                  <a:ea typeface="微軟正黑體" panose="020B0604030504040204" pitchFamily="34" charset="-120"/>
                </a:rPr>
                <a:t>之內容</a:t>
              </a:r>
              <a:endParaRPr lang="en-US" altLang="zh-TW" sz="1600" b="1" dirty="0">
                <a:solidFill>
                  <a:srgbClr val="00206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128178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9512" y="2996953"/>
            <a:ext cx="8852520" cy="792088"/>
          </a:xfrm>
        </p:spPr>
        <p:txBody>
          <a:bodyPr>
            <a:normAutofit/>
          </a:bodyPr>
          <a:lstStyle/>
          <a:p>
            <a:pPr lvl="0" algn="ctr"/>
            <a:r>
              <a:rPr lang="zh-TW" altLang="en-US" dirty="0">
                <a:cs typeface="Times New Roman" panose="02020603050405020304" pitchFamily="18" charset="0"/>
              </a:rPr>
              <a:t>肆、完工驗收及結案</a:t>
            </a:r>
          </a:p>
        </p:txBody>
      </p:sp>
      <p:sp>
        <p:nvSpPr>
          <p:cNvPr id="4" name="投影片編號版面配置區 3"/>
          <p:cNvSpPr>
            <a:spLocks noGrp="1"/>
          </p:cNvSpPr>
          <p:nvPr>
            <p:ph type="sldNum" sz="quarter" idx="4294967295"/>
          </p:nvPr>
        </p:nvSpPr>
        <p:spPr>
          <a:xfrm>
            <a:off x="7020272" y="6592267"/>
            <a:ext cx="2133600" cy="365125"/>
          </a:xfrm>
          <a:prstGeom prst="rect">
            <a:avLst/>
          </a:prstGeom>
        </p:spPr>
        <p:txBody>
          <a:bodyPr/>
          <a:lstStyle/>
          <a:p>
            <a:fld id="{4E1762D9-BF67-4166-A4E0-1820CE8BD53A}" type="slidenum">
              <a:rPr lang="zh-TW" altLang="en-US" smtClean="0">
                <a:latin typeface="標楷體" panose="03000509000000000000" pitchFamily="65" charset="-120"/>
                <a:ea typeface="標楷體" panose="03000509000000000000" pitchFamily="65" charset="-120"/>
              </a:rPr>
              <a:pPr/>
              <a:t>25</a:t>
            </a:fld>
            <a:endParaRPr lang="zh-TW" altLang="en-US">
              <a:latin typeface="標楷體" panose="03000509000000000000" pitchFamily="65" charset="-120"/>
              <a:ea typeface="標楷體" panose="03000509000000000000" pitchFamily="65" charset="-120"/>
            </a:endParaRPr>
          </a:p>
        </p:txBody>
      </p:sp>
      <p:grpSp>
        <p:nvGrpSpPr>
          <p:cNvPr id="6" name="群組 32"/>
          <p:cNvGrpSpPr>
            <a:grpSpLocks/>
          </p:cNvGrpSpPr>
          <p:nvPr/>
        </p:nvGrpSpPr>
        <p:grpSpPr bwMode="auto">
          <a:xfrm>
            <a:off x="160283" y="4153902"/>
            <a:ext cx="3199371" cy="2585407"/>
            <a:chOff x="323850" y="333375"/>
            <a:chExt cx="6265863" cy="5761038"/>
          </a:xfrm>
        </p:grpSpPr>
        <p:sp>
          <p:nvSpPr>
            <p:cNvPr id="7" name="Oval 38">
              <a:extLst/>
            </p:cNvPr>
            <p:cNvSpPr>
              <a:spLocks noChangeArrowheads="1"/>
            </p:cNvSpPr>
            <p:nvPr/>
          </p:nvSpPr>
          <p:spPr bwMode="gray">
            <a:xfrm>
              <a:off x="685342" y="333375"/>
              <a:ext cx="5904371"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8" name="Oval 40">
              <a:extLst/>
            </p:cNvPr>
            <p:cNvSpPr>
              <a:spLocks noChangeArrowheads="1"/>
            </p:cNvSpPr>
            <p:nvPr/>
          </p:nvSpPr>
          <p:spPr bwMode="gray">
            <a:xfrm>
              <a:off x="971523" y="1629706"/>
              <a:ext cx="3528312" cy="3669677"/>
            </a:xfrm>
            <a:prstGeom prst="ellipse">
              <a:avLst/>
            </a:prstGeom>
            <a:solidFill>
              <a:schemeClr val="accent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9" name="Oval 42">
              <a:extLst/>
            </p:cNvPr>
            <p:cNvSpPr>
              <a:spLocks noChangeArrowheads="1"/>
            </p:cNvSpPr>
            <p:nvPr/>
          </p:nvSpPr>
          <p:spPr bwMode="gray">
            <a:xfrm>
              <a:off x="1543886" y="403870"/>
              <a:ext cx="933855" cy="936021"/>
            </a:xfrm>
            <a:prstGeom prst="ellipse">
              <a:avLst/>
            </a:prstGeom>
            <a:solidFill>
              <a:schemeClr val="tx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0" name="Oval 43">
              <a:extLst/>
            </p:cNvPr>
            <p:cNvSpPr>
              <a:spLocks noChangeArrowheads="1"/>
            </p:cNvSpPr>
            <p:nvPr/>
          </p:nvSpPr>
          <p:spPr bwMode="gray">
            <a:xfrm>
              <a:off x="4209890" y="2636224"/>
              <a:ext cx="1227567" cy="1225835"/>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1" name="Oval 49">
              <a:extLst/>
            </p:cNvPr>
            <p:cNvSpPr>
              <a:spLocks noChangeArrowheads="1"/>
            </p:cNvSpPr>
            <p:nvPr/>
          </p:nvSpPr>
          <p:spPr bwMode="gray">
            <a:xfrm>
              <a:off x="994117" y="1649289"/>
              <a:ext cx="3490657" cy="3630511"/>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2" name="Oval 50">
              <a:extLst/>
            </p:cNvPr>
            <p:cNvSpPr>
              <a:spLocks noChangeArrowheads="1"/>
            </p:cNvSpPr>
            <p:nvPr/>
          </p:nvSpPr>
          <p:spPr bwMode="gray">
            <a:xfrm>
              <a:off x="1585306" y="435202"/>
              <a:ext cx="899966" cy="89685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3" name="Oval 44">
              <a:extLst/>
            </p:cNvPr>
            <p:cNvSpPr>
              <a:spLocks noChangeArrowheads="1"/>
            </p:cNvSpPr>
            <p:nvPr/>
          </p:nvSpPr>
          <p:spPr bwMode="gray">
            <a:xfrm>
              <a:off x="3855929" y="3501750"/>
              <a:ext cx="1581528" cy="1582230"/>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algn="ctr" eaLnBrk="1" hangingPunct="1">
                <a:defRPr/>
              </a:pPr>
              <a:endParaRPr kumimoji="0" lang="x-none" altLang="x-none" b="1">
                <a:solidFill>
                  <a:srgbClr val="000000"/>
                </a:solidFill>
                <a:latin typeface="Arial" charset="0"/>
                <a:ea typeface=""/>
              </a:endParaRPr>
            </a:p>
          </p:txBody>
        </p:sp>
        <p:sp>
          <p:nvSpPr>
            <p:cNvPr id="14" name="Oval 51">
              <a:extLst/>
            </p:cNvPr>
            <p:cNvSpPr>
              <a:spLocks noChangeArrowheads="1"/>
            </p:cNvSpPr>
            <p:nvPr/>
          </p:nvSpPr>
          <p:spPr bwMode="gray">
            <a:xfrm>
              <a:off x="3882287" y="3521333"/>
              <a:ext cx="1532577" cy="1543066"/>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5" name="Oval 41">
              <a:extLst/>
            </p:cNvPr>
            <p:cNvSpPr>
              <a:spLocks noChangeArrowheads="1"/>
            </p:cNvSpPr>
            <p:nvPr/>
          </p:nvSpPr>
          <p:spPr bwMode="gray">
            <a:xfrm>
              <a:off x="323850" y="1269396"/>
              <a:ext cx="1438437" cy="1511734"/>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6" name="Oval 52">
              <a:extLst/>
            </p:cNvPr>
            <p:cNvSpPr>
              <a:spLocks noChangeArrowheads="1"/>
            </p:cNvSpPr>
            <p:nvPr/>
          </p:nvSpPr>
          <p:spPr bwMode="gray">
            <a:xfrm>
              <a:off x="331381" y="1288979"/>
              <a:ext cx="1419608" cy="1460820"/>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grpSp>
    </p:spTree>
    <p:extLst>
      <p:ext uri="{BB962C8B-B14F-4D97-AF65-F5344CB8AC3E}">
        <p14:creationId xmlns:p14="http://schemas.microsoft.com/office/powerpoint/2010/main" val="26828758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lvl="0">
              <a:defRPr/>
            </a:pPr>
            <a:r>
              <a:rPr lang="zh-TW" altLang="en-US" sz="3200" b="1" dirty="0">
                <a:solidFill>
                  <a:prstClr val="black"/>
                </a:solidFill>
                <a:latin typeface="Times New Roman" panose="02020603050405020304" pitchFamily="18" charset="0"/>
                <a:cs typeface="Times New Roman" panose="02020603050405020304" pitchFamily="18" charset="0"/>
              </a:rPr>
              <a:t>一、完工驗收文件</a:t>
            </a:r>
            <a:r>
              <a:rPr lang="en-US" altLang="zh-TW" sz="3200" b="1" dirty="0">
                <a:solidFill>
                  <a:prstClr val="black"/>
                </a:solidFill>
                <a:latin typeface="Times New Roman" panose="02020603050405020304" pitchFamily="18" charset="0"/>
                <a:cs typeface="Times New Roman" panose="02020603050405020304" pitchFamily="18" charset="0"/>
              </a:rPr>
              <a:t>(1/2)</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26</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26</a:t>
            </a:fld>
            <a:endParaRPr lang="zh-TW" altLang="en-US" dirty="0">
              <a:solidFill>
                <a:schemeClr val="tx1"/>
              </a:solidFill>
            </a:endParaRPr>
          </a:p>
        </p:txBody>
      </p:sp>
      <p:graphicFrame>
        <p:nvGraphicFramePr>
          <p:cNvPr id="19" name="表格 18">
            <a:extLst>
              <a:ext uri="{FF2B5EF4-FFF2-40B4-BE49-F238E27FC236}">
                <a16:creationId xmlns:a16="http://schemas.microsoft.com/office/drawing/2014/main" id="{1CA75E46-D8AA-4B08-8041-0F5BEAE56315}"/>
              </a:ext>
            </a:extLst>
          </p:cNvPr>
          <p:cNvGraphicFramePr>
            <a:graphicFrameLocks noGrp="1"/>
          </p:cNvGraphicFramePr>
          <p:nvPr>
            <p:extLst>
              <p:ext uri="{D42A27DB-BD31-4B8C-83A1-F6EECF244321}">
                <p14:modId xmlns:p14="http://schemas.microsoft.com/office/powerpoint/2010/main" val="4156484230"/>
              </p:ext>
            </p:extLst>
          </p:nvPr>
        </p:nvGraphicFramePr>
        <p:xfrm>
          <a:off x="179512" y="537561"/>
          <a:ext cx="8784976" cy="2296322"/>
        </p:xfrm>
        <a:graphic>
          <a:graphicData uri="http://schemas.openxmlformats.org/drawingml/2006/table">
            <a:tbl>
              <a:tblPr firstRow="1" firstCol="1" bandRow="1">
                <a:tableStyleId>{F5AB1C69-6EDB-4FF4-983F-18BD219EF322}</a:tableStyleId>
              </a:tblPr>
              <a:tblGrid>
                <a:gridCol w="512457">
                  <a:extLst>
                    <a:ext uri="{9D8B030D-6E8A-4147-A177-3AD203B41FA5}">
                      <a16:colId xmlns:a16="http://schemas.microsoft.com/office/drawing/2014/main" val="3369390896"/>
                    </a:ext>
                  </a:extLst>
                </a:gridCol>
                <a:gridCol w="1935816">
                  <a:extLst>
                    <a:ext uri="{9D8B030D-6E8A-4147-A177-3AD203B41FA5}">
                      <a16:colId xmlns:a16="http://schemas.microsoft.com/office/drawing/2014/main" val="1028422255"/>
                    </a:ext>
                  </a:extLst>
                </a:gridCol>
                <a:gridCol w="6336703">
                  <a:extLst>
                    <a:ext uri="{9D8B030D-6E8A-4147-A177-3AD203B41FA5}">
                      <a16:colId xmlns:a16="http://schemas.microsoft.com/office/drawing/2014/main" val="1418877541"/>
                    </a:ext>
                  </a:extLst>
                </a:gridCol>
              </a:tblGrid>
              <a:tr h="267947">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編號</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kern="0" dirty="0">
                          <a:effectLst/>
                          <a:latin typeface="微軟正黑體" panose="020B0604030504040204" pitchFamily="34" charset="-120"/>
                          <a:ea typeface="微軟正黑體" panose="020B0604030504040204" pitchFamily="34" charset="-120"/>
                        </a:rPr>
                        <a:t>文件名稱</a:t>
                      </a:r>
                      <a:endParaRPr lang="zh-TW" sz="1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kern="0">
                          <a:effectLst/>
                          <a:latin typeface="微軟正黑體" panose="020B0604030504040204" pitchFamily="34" charset="-120"/>
                          <a:ea typeface="微軟正黑體" panose="020B0604030504040204" pitchFamily="34" charset="-120"/>
                        </a:rPr>
                        <a:t>注意事項</a:t>
                      </a:r>
                      <a:endParaRPr lang="zh-TW" sz="1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961262901"/>
                  </a:ext>
                </a:extLst>
              </a:tr>
              <a:tr h="267947">
                <a:tc>
                  <a:txBody>
                    <a:bodyPr/>
                    <a:lstStyle/>
                    <a:p>
                      <a:pPr algn="ctr">
                        <a:lnSpc>
                          <a:spcPts val="2000"/>
                        </a:lnSpc>
                      </a:pPr>
                      <a:r>
                        <a:rPr lang="en-US" altLang="zh-TW" sz="1400" b="1" dirty="0">
                          <a:effectLst/>
                          <a:latin typeface="微軟正黑體" panose="020B0604030504040204" pitchFamily="34" charset="-120"/>
                          <a:ea typeface="微軟正黑體" panose="020B0604030504040204" pitchFamily="34" charset="-120"/>
                          <a:cs typeface="Times New Roman" panose="02020603050405020304" pitchFamily="18" charset="0"/>
                        </a:rPr>
                        <a:t>1</a:t>
                      </a:r>
                      <a:endParaRPr lang="zh-TW" sz="14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altLang="en-US"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完工驗收檢核表</a:t>
                      </a:r>
                      <a:r>
                        <a:rPr lang="en-US" alt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附件</a:t>
                      </a:r>
                      <a:r>
                        <a:rPr lang="en-US" alt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marL="0" marR="0" lvl="0" indent="0" algn="just" defTabSz="914400" rtl="0" eaLnBrk="1" fontAlgn="auto" latinLnBrk="0" hangingPunct="1">
                        <a:lnSpc>
                          <a:spcPts val="2000"/>
                        </a:lnSpc>
                        <a:spcBef>
                          <a:spcPts val="0"/>
                        </a:spcBef>
                        <a:spcAft>
                          <a:spcPts val="0"/>
                        </a:spcAft>
                        <a:buClrTx/>
                        <a:buSzTx/>
                        <a:buFontTx/>
                        <a:buNone/>
                        <a:tabLst/>
                        <a:defRPr/>
                      </a:pPr>
                      <a:r>
                        <a:rPr lang="zh-TW" altLang="zh-TW" sz="1400" kern="0" dirty="0">
                          <a:effectLst/>
                          <a:latin typeface="微軟正黑體" panose="020B0604030504040204" pitchFamily="34" charset="-120"/>
                          <a:ea typeface="微軟正黑體" panose="020B0604030504040204" pitchFamily="34" charset="-120"/>
                        </a:rPr>
                        <a:t>加蓋申請單位及</a:t>
                      </a:r>
                      <a:r>
                        <a:rPr lang="zh-TW" altLang="en-US" sz="1400" kern="0" dirty="0">
                          <a:effectLst/>
                          <a:latin typeface="微軟正黑體" panose="020B0604030504040204" pitchFamily="34" charset="-120"/>
                          <a:ea typeface="微軟正黑體" panose="020B0604030504040204" pitchFamily="34" charset="-120"/>
                        </a:rPr>
                        <a:t>填表人</a:t>
                      </a:r>
                      <a:r>
                        <a:rPr lang="zh-TW" altLang="zh-TW" sz="1400" kern="0" dirty="0">
                          <a:effectLst/>
                          <a:latin typeface="微軟正黑體" panose="020B0604030504040204" pitchFamily="34" charset="-120"/>
                          <a:ea typeface="微軟正黑體" panose="020B0604030504040204" pitchFamily="34" charset="-120"/>
                        </a:rPr>
                        <a:t>章。</a:t>
                      </a:r>
                      <a:endParaRPr lang="zh-TW" altLang="zh-TW" sz="14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3771493571"/>
                  </a:ext>
                </a:extLst>
              </a:tr>
              <a:tr h="267947">
                <a:tc>
                  <a:txBody>
                    <a:bodyPr/>
                    <a:lstStyle/>
                    <a:p>
                      <a:pPr algn="ctr">
                        <a:lnSpc>
                          <a:spcPts val="2000"/>
                        </a:lnSpc>
                      </a:pPr>
                      <a:r>
                        <a:rPr lang="en-US" altLang="zh-TW" sz="1400" b="1" kern="0" dirty="0">
                          <a:effectLst/>
                          <a:latin typeface="微軟正黑體" panose="020B0604030504040204" pitchFamily="34" charset="-120"/>
                          <a:ea typeface="微軟正黑體" panose="020B0604030504040204" pitchFamily="34" charset="-120"/>
                          <a:cs typeface="Times New Roman" panose="02020603050405020304" pitchFamily="18" charset="0"/>
                        </a:rPr>
                        <a:t>2</a:t>
                      </a:r>
                      <a:endParaRPr lang="zh-TW" sz="14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完工證明文件</a:t>
                      </a:r>
                      <a:r>
                        <a:rPr lang="en-US"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附件</a:t>
                      </a:r>
                      <a:r>
                        <a:rPr lang="en-US" alt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en-US"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完工證明文件</a:t>
                      </a:r>
                      <a:r>
                        <a:rPr lang="zh-TW"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依照格式撰寫</a:t>
                      </a:r>
                      <a:r>
                        <a:rPr 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且</a:t>
                      </a:r>
                      <a:r>
                        <a:rPr lang="zh-TW"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需據實正確</a:t>
                      </a:r>
                      <a:r>
                        <a:rPr lang="zh-TW" sz="1400" b="0" kern="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2659329443"/>
                  </a:ext>
                </a:extLst>
              </a:tr>
              <a:tr h="267947">
                <a:tc>
                  <a:txBody>
                    <a:bodyPr/>
                    <a:lstStyle/>
                    <a:p>
                      <a:pPr algn="ctr">
                        <a:lnSpc>
                          <a:spcPts val="2000"/>
                        </a:lnSpc>
                      </a:pPr>
                      <a:r>
                        <a:rPr lang="en-US" altLang="zh-TW" sz="1400" b="1" kern="0" dirty="0">
                          <a:effectLst/>
                          <a:latin typeface="微軟正黑體" panose="020B0604030504040204" pitchFamily="34" charset="-120"/>
                          <a:ea typeface="微軟正黑體" panose="020B0604030504040204" pitchFamily="34" charset="-120"/>
                          <a:cs typeface="Times New Roman" panose="02020603050405020304" pitchFamily="18" charset="0"/>
                        </a:rPr>
                        <a:t>3</a:t>
                      </a:r>
                      <a:endParaRPr lang="zh-TW" sz="14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申請單位發票</a:t>
                      </a:r>
                      <a:r>
                        <a:rPr lang="en-US"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 1 </a:t>
                      </a: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份</a:t>
                      </a:r>
                      <a:endParaRPr 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sz="1400" b="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第二期款為</a:t>
                      </a:r>
                      <a:r>
                        <a:rPr lang="en-US"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40%</a:t>
                      </a:r>
                      <a:r>
                        <a:rPr lang="zh-TW" sz="1400" b="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輔導款。</a:t>
                      </a:r>
                      <a:endParaRPr lang="zh-TW" sz="1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4112980435"/>
                  </a:ext>
                </a:extLst>
              </a:tr>
              <a:tr h="267947">
                <a:tc>
                  <a:txBody>
                    <a:bodyPr/>
                    <a:lstStyle/>
                    <a:p>
                      <a:pPr algn="ctr">
                        <a:lnSpc>
                          <a:spcPts val="2000"/>
                        </a:lnSpc>
                      </a:pPr>
                      <a:r>
                        <a:rPr lang="en-US" altLang="zh-TW" sz="1400" b="1" dirty="0">
                          <a:effectLst/>
                          <a:latin typeface="微軟正黑體" panose="020B0604030504040204" pitchFamily="34" charset="-120"/>
                          <a:ea typeface="微軟正黑體" panose="020B0604030504040204" pitchFamily="34" charset="-120"/>
                          <a:cs typeface="Times New Roman" panose="02020603050405020304" pitchFamily="18" charset="0"/>
                        </a:rPr>
                        <a:t>4</a:t>
                      </a:r>
                      <a:endParaRPr lang="zh-TW" sz="14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收支會計報表</a:t>
                      </a:r>
                      <a:r>
                        <a:rPr lang="en-US"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附件</a:t>
                      </a:r>
                      <a:r>
                        <a:rPr lang="en-US" alt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10</a:t>
                      </a:r>
                      <a:r>
                        <a:rPr lang="en-US"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sz="1400" b="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申請單位應</a:t>
                      </a:r>
                      <a:r>
                        <a:rPr lang="zh-TW" altLang="en-US"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記</a:t>
                      </a:r>
                      <a:r>
                        <a:rPr lang="zh-TW"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錄各項費用</a:t>
                      </a:r>
                      <a:r>
                        <a:rPr lang="zh-TW" sz="1400" b="0" kern="0" dirty="0">
                          <a:solidFill>
                            <a:srgbClr val="000000"/>
                          </a:solidFill>
                          <a:effectLst/>
                          <a:latin typeface="微軟正黑體" panose="020B0604030504040204" pitchFamily="34" charset="-120"/>
                          <a:ea typeface="微軟正黑體" panose="020B0604030504040204" pitchFamily="34" charset="-120"/>
                          <a:cs typeface="Times New Roman" panose="02020603050405020304" pitchFamily="18" charset="0"/>
                        </a:rPr>
                        <a:t>，並接受執行單位或委請之專業機構會計稽核人員進行帳務查核。如發現款項之支付有不符本申請須知或政府有關法令規定時，申請單位應依執行單位之書面通知於指定期限內改正完成，或返還執行單位。</a:t>
                      </a:r>
                      <a:endParaRPr lang="zh-TW" sz="1400" b="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801596044"/>
                  </a:ext>
                </a:extLst>
              </a:tr>
              <a:tr h="267947">
                <a:tc>
                  <a:txBody>
                    <a:bodyPr/>
                    <a:lstStyle/>
                    <a:p>
                      <a:pPr algn="ctr">
                        <a:lnSpc>
                          <a:spcPts val="2000"/>
                        </a:lnSpc>
                      </a:pPr>
                      <a:r>
                        <a:rPr lang="en-US" altLang="zh-TW" sz="1400" b="1" dirty="0">
                          <a:effectLst/>
                          <a:latin typeface="微軟正黑體" panose="020B0604030504040204" pitchFamily="34" charset="-120"/>
                          <a:ea typeface="微軟正黑體" panose="020B0604030504040204" pitchFamily="34" charset="-120"/>
                          <a:cs typeface="Times New Roman" panose="02020603050405020304" pitchFamily="18" charset="0"/>
                        </a:rPr>
                        <a:t>5</a:t>
                      </a:r>
                      <a:endParaRPr lang="zh-TW" sz="1400" b="1"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ctr">
                        <a:lnSpc>
                          <a:spcPts val="2000"/>
                        </a:lnSpc>
                      </a:pPr>
                      <a:r>
                        <a:rPr lang="zh-TW" sz="1400" b="1"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電費單</a:t>
                      </a:r>
                      <a:endParaRPr lang="zh-TW" sz="1400" b="1"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tc>
                  <a:txBody>
                    <a:bodyPr/>
                    <a:lstStyle/>
                    <a:p>
                      <a:pPr algn="just">
                        <a:lnSpc>
                          <a:spcPts val="2000"/>
                        </a:lnSpc>
                      </a:pPr>
                      <a:r>
                        <a:rPr 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提出改善完成後之店址</a:t>
                      </a:r>
                      <a:r>
                        <a:rPr lang="zh-TW"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近</a:t>
                      </a:r>
                      <a:r>
                        <a:rPr lang="en-US"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期</a:t>
                      </a:r>
                      <a:r>
                        <a:rPr 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電費繳費通知單</a:t>
                      </a:r>
                      <a:r>
                        <a:rPr lang="en-US" alt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電子帳單</a:t>
                      </a:r>
                      <a:r>
                        <a:rPr lang="en-US" alt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或</a:t>
                      </a:r>
                      <a:r>
                        <a:rPr lang="en-US" alt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個月繳一次電費之</a:t>
                      </a:r>
                      <a:r>
                        <a:rPr lang="zh-TW" altLang="en-US"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近</a:t>
                      </a:r>
                      <a:r>
                        <a:rPr lang="en-US" altLang="zh-TW"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1400" b="1" kern="0" dirty="0">
                          <a:solidFill>
                            <a:srgbClr val="C00000"/>
                          </a:solidFill>
                          <a:effectLst/>
                          <a:latin typeface="微軟正黑體" panose="020B0604030504040204" pitchFamily="34" charset="-120"/>
                          <a:ea typeface="微軟正黑體" panose="020B0604030504040204" pitchFamily="34" charset="-120"/>
                          <a:cs typeface="Times New Roman" panose="02020603050405020304" pitchFamily="18" charset="0"/>
                        </a:rPr>
                        <a:t>期</a:t>
                      </a:r>
                      <a:r>
                        <a:rPr lang="zh-TW" altLang="en-US"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電費繳費通知單</a:t>
                      </a:r>
                      <a:r>
                        <a:rPr lang="en-US" alt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電子帳單</a:t>
                      </a:r>
                      <a:r>
                        <a:rPr lang="en-US" altLang="zh-TW"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1400" b="0" kern="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zh-TW" sz="1400" b="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68580" marR="68580" marT="0" marB="0" anchor="ctr"/>
                </a:tc>
                <a:extLst>
                  <a:ext uri="{0D108BD9-81ED-4DB2-BD59-A6C34878D82A}">
                    <a16:rowId xmlns:a16="http://schemas.microsoft.com/office/drawing/2014/main" val="1039302367"/>
                  </a:ext>
                </a:extLst>
              </a:tr>
            </a:tbl>
          </a:graphicData>
        </a:graphic>
      </p:graphicFrame>
      <p:pic>
        <p:nvPicPr>
          <p:cNvPr id="20" name="Picture 2" descr="C:\Users\aienchiang\AppData\Local\LINE\Cache\tmp\1552035619849.jpg">
            <a:extLst>
              <a:ext uri="{FF2B5EF4-FFF2-40B4-BE49-F238E27FC236}">
                <a16:creationId xmlns:a16="http://schemas.microsoft.com/office/drawing/2014/main" id="{0CB5E30E-49F3-411E-8946-81AD8D2C4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662" y="2976060"/>
            <a:ext cx="6162675" cy="375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889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lvl="0">
              <a:defRPr/>
            </a:pPr>
            <a:r>
              <a:rPr lang="zh-TW" altLang="en-US" sz="3200" b="1" dirty="0">
                <a:solidFill>
                  <a:prstClr val="black"/>
                </a:solidFill>
                <a:latin typeface="Times New Roman" panose="02020603050405020304" pitchFamily="18" charset="0"/>
                <a:cs typeface="Times New Roman" panose="02020603050405020304" pitchFamily="18" charset="0"/>
              </a:rPr>
              <a:t>一、完工驗收文件</a:t>
            </a:r>
            <a:r>
              <a:rPr lang="en-US" altLang="zh-TW" sz="3200" b="1" dirty="0">
                <a:solidFill>
                  <a:prstClr val="black"/>
                </a:solidFill>
                <a:latin typeface="Times New Roman" panose="02020603050405020304" pitchFamily="18" charset="0"/>
                <a:cs typeface="Times New Roman" panose="02020603050405020304" pitchFamily="18" charset="0"/>
              </a:rPr>
              <a:t>(2/2)</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27</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27</a:t>
            </a:fld>
            <a:endParaRPr lang="zh-TW" altLang="en-US" dirty="0">
              <a:solidFill>
                <a:schemeClr val="tx1"/>
              </a:solidFill>
            </a:endParaRPr>
          </a:p>
        </p:txBody>
      </p:sp>
      <p:pic>
        <p:nvPicPr>
          <p:cNvPr id="7170" name="Picture 2" descr="C:\Users\aienchiang\AppData\Local\LINE\Cache\tmp\1554462147668.jpg">
            <a:extLst>
              <a:ext uri="{FF2B5EF4-FFF2-40B4-BE49-F238E27FC236}">
                <a16:creationId xmlns:a16="http://schemas.microsoft.com/office/drawing/2014/main" id="{0B62DED0-EB1A-41E6-B8FD-B46CC96A57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268760"/>
            <a:ext cx="7288168" cy="1999865"/>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a:extLst>
              <a:ext uri="{FF2B5EF4-FFF2-40B4-BE49-F238E27FC236}">
                <a16:creationId xmlns:a16="http://schemas.microsoft.com/office/drawing/2014/main" id="{A8D74B62-9D33-4A0B-AC60-E72C7B0E8E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1356" y="3429000"/>
            <a:ext cx="2570964" cy="2570964"/>
          </a:xfrm>
          <a:prstGeom prst="rect">
            <a:avLst/>
          </a:prstGeom>
        </p:spPr>
      </p:pic>
    </p:spTree>
    <p:extLst>
      <p:ext uri="{BB962C8B-B14F-4D97-AF65-F5344CB8AC3E}">
        <p14:creationId xmlns:p14="http://schemas.microsoft.com/office/powerpoint/2010/main" val="3882098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lvl="0">
              <a:defRPr/>
            </a:pPr>
            <a:r>
              <a:rPr lang="zh-TW" altLang="en-US" sz="3200" b="1" dirty="0">
                <a:solidFill>
                  <a:prstClr val="black"/>
                </a:solidFill>
                <a:latin typeface="Times New Roman" panose="02020603050405020304" pitchFamily="18" charset="0"/>
                <a:cs typeface="Times New Roman" panose="02020603050405020304" pitchFamily="18" charset="0"/>
              </a:rPr>
              <a:t>一、完工驗收文件</a:t>
            </a:r>
            <a:r>
              <a:rPr lang="en-US" altLang="zh-TW" sz="3200" b="1" dirty="0">
                <a:solidFill>
                  <a:prstClr val="black"/>
                </a:solidFill>
                <a:latin typeface="Times New Roman" panose="02020603050405020304" pitchFamily="18" charset="0"/>
                <a:cs typeface="Times New Roman" panose="02020603050405020304" pitchFamily="18" charset="0"/>
              </a:rPr>
              <a:t>(2/2)</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28</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28</a:t>
            </a:fld>
            <a:endParaRPr lang="zh-TW" altLang="en-US" dirty="0">
              <a:solidFill>
                <a:schemeClr val="tx1"/>
              </a:solidFill>
            </a:endParaRPr>
          </a:p>
        </p:txBody>
      </p:sp>
      <p:pic>
        <p:nvPicPr>
          <p:cNvPr id="11266" name="Picture 2" descr="C:\Users\aienchiang\AppData\Local\LINE\Cache\tmp\1554472111719.jpg">
            <a:extLst>
              <a:ext uri="{FF2B5EF4-FFF2-40B4-BE49-F238E27FC236}">
                <a16:creationId xmlns:a16="http://schemas.microsoft.com/office/drawing/2014/main" id="{BB8C1398-3C1E-4C56-88E9-9218415810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7" y="617933"/>
            <a:ext cx="6753225" cy="6048375"/>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a:extLst>
              <a:ext uri="{FF2B5EF4-FFF2-40B4-BE49-F238E27FC236}">
                <a16:creationId xmlns:a16="http://schemas.microsoft.com/office/drawing/2014/main" id="{0CC27C82-D7B2-4482-8B05-51AD98C064CD}"/>
              </a:ext>
            </a:extLst>
          </p:cNvPr>
          <p:cNvSpPr txBox="1"/>
          <p:nvPr/>
        </p:nvSpPr>
        <p:spPr>
          <a:xfrm>
            <a:off x="1007604" y="836712"/>
            <a:ext cx="1512168" cy="338554"/>
          </a:xfrm>
          <a:prstGeom prst="rect">
            <a:avLst/>
          </a:prstGeom>
          <a:solidFill>
            <a:schemeClr val="accent6"/>
          </a:solidFill>
        </p:spPr>
        <p:txBody>
          <a:bodyPr wrap="square" rtlCol="0">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rPr>
              <a:t>收支會計報表</a:t>
            </a:r>
          </a:p>
        </p:txBody>
      </p:sp>
    </p:spTree>
    <p:extLst>
      <p:ext uri="{BB962C8B-B14F-4D97-AF65-F5344CB8AC3E}">
        <p14:creationId xmlns:p14="http://schemas.microsoft.com/office/powerpoint/2010/main" val="4106710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lvl="0">
              <a:defRPr/>
            </a:pPr>
            <a:r>
              <a:rPr lang="zh-TW" altLang="en-US" sz="3200" b="1" dirty="0">
                <a:solidFill>
                  <a:prstClr val="black"/>
                </a:solidFill>
                <a:latin typeface="Times New Roman" panose="02020603050405020304" pitchFamily="18" charset="0"/>
                <a:cs typeface="Times New Roman" panose="02020603050405020304" pitchFamily="18" charset="0"/>
              </a:rPr>
              <a:t>二、驗收及結案</a:t>
            </a:r>
            <a:endParaRPr kumimoji="0" lang="zh-TW"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微軟正黑體" pitchFamily="34" charset="-120"/>
              <a:cs typeface="Times New Roman" panose="02020603050405020304" pitchFamily="18" charset="0"/>
            </a:endParaRP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29</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29</a:t>
            </a:fld>
            <a:endParaRPr lang="zh-TW" altLang="en-US" dirty="0">
              <a:solidFill>
                <a:schemeClr val="tx1"/>
              </a:solidFill>
            </a:endParaRPr>
          </a:p>
        </p:txBody>
      </p:sp>
      <p:sp>
        <p:nvSpPr>
          <p:cNvPr id="8" name="矩形 7">
            <a:extLst>
              <a:ext uri="{FF2B5EF4-FFF2-40B4-BE49-F238E27FC236}">
                <a16:creationId xmlns:a16="http://schemas.microsoft.com/office/drawing/2014/main" id="{0E46E9A5-7D24-417D-83B8-BF1B87EF0609}"/>
              </a:ext>
            </a:extLst>
          </p:cNvPr>
          <p:cNvSpPr/>
          <p:nvPr/>
        </p:nvSpPr>
        <p:spPr>
          <a:xfrm>
            <a:off x="474503" y="957445"/>
            <a:ext cx="8064896" cy="1015663"/>
          </a:xfrm>
          <a:prstGeom prst="rect">
            <a:avLst/>
          </a:prstGeom>
        </p:spPr>
        <p:txBody>
          <a:bodyPr wrap="square">
            <a:spAutoFit/>
          </a:bodyPr>
          <a:lstStyle/>
          <a:p>
            <a:r>
              <a:rPr lang="zh-TW" altLang="en-US" sz="2000" dirty="0">
                <a:latin typeface="微軟正黑體" panose="020B0604030504040204" pitchFamily="34" charset="-120"/>
                <a:ea typeface="微軟正黑體" panose="020B0604030504040204" pitchFamily="34" charset="-120"/>
              </a:rPr>
              <a:t>執行單位會同一位審查委員代表，就</a:t>
            </a:r>
            <a:r>
              <a:rPr lang="zh-TW" altLang="en-US" sz="2000" b="1" dirty="0">
                <a:solidFill>
                  <a:srgbClr val="C00000"/>
                </a:solidFill>
                <a:latin typeface="微軟正黑體" panose="020B0604030504040204" pitchFamily="34" charset="-120"/>
                <a:ea typeface="微軟正黑體" panose="020B0604030504040204" pitchFamily="34" charset="-120"/>
              </a:rPr>
              <a:t>完工證明文件</a:t>
            </a:r>
            <a:r>
              <a:rPr lang="zh-TW" altLang="en-US" sz="2000" dirty="0">
                <a:latin typeface="微軟正黑體" panose="020B0604030504040204" pitchFamily="34" charset="-120"/>
                <a:ea typeface="微軟正黑體" panose="020B0604030504040204" pitchFamily="34" charset="-120"/>
              </a:rPr>
              <a:t>進行</a:t>
            </a:r>
            <a:r>
              <a:rPr lang="zh-TW" altLang="en-US" sz="2000" b="1" dirty="0">
                <a:solidFill>
                  <a:srgbClr val="C00000"/>
                </a:solidFill>
                <a:latin typeface="微軟正黑體" panose="020B0604030504040204" pitchFamily="34" charset="-120"/>
                <a:ea typeface="微軟正黑體" panose="020B0604030504040204" pitchFamily="34" charset="-120"/>
              </a:rPr>
              <a:t>書面審查</a:t>
            </a:r>
            <a:r>
              <a:rPr lang="zh-TW" altLang="en-US" sz="2000" dirty="0">
                <a:latin typeface="微軟正黑體" panose="020B0604030504040204" pitchFamily="34" charset="-120"/>
                <a:ea typeface="微軟正黑體" panose="020B0604030504040204" pitchFamily="34" charset="-120"/>
              </a:rPr>
              <a:t>以及</a:t>
            </a:r>
            <a:r>
              <a:rPr lang="zh-TW" altLang="en-US" sz="2000" b="1" dirty="0">
                <a:solidFill>
                  <a:srgbClr val="C00000"/>
                </a:solidFill>
                <a:latin typeface="微軟正黑體" panose="020B0604030504040204" pitchFamily="34" charset="-120"/>
                <a:ea typeface="微軟正黑體" panose="020B0604030504040204" pitchFamily="34" charset="-120"/>
              </a:rPr>
              <a:t>驗收訪視</a:t>
            </a:r>
            <a:r>
              <a:rPr lang="zh-TW" altLang="en-US" sz="2000" dirty="0">
                <a:latin typeface="微軟正黑體" panose="020B0604030504040204" pitchFamily="34" charset="-120"/>
                <a:ea typeface="微軟正黑體" panose="020B0604030504040204" pitchFamily="34" charset="-120"/>
              </a:rPr>
              <a:t>，現場查核結果與規劃書不符者，得要求申請單位說明並限期改善，申請單位應配合辦理。</a:t>
            </a:r>
          </a:p>
        </p:txBody>
      </p:sp>
      <p:pic>
        <p:nvPicPr>
          <p:cNvPr id="9" name="圖片 8">
            <a:extLst>
              <a:ext uri="{FF2B5EF4-FFF2-40B4-BE49-F238E27FC236}">
                <a16:creationId xmlns:a16="http://schemas.microsoft.com/office/drawing/2014/main" id="{8379FC71-BD4F-4C15-B48E-447F3FBF29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2204864"/>
            <a:ext cx="4644008" cy="3483006"/>
          </a:xfrm>
          <a:prstGeom prst="rect">
            <a:avLst/>
          </a:prstGeom>
        </p:spPr>
      </p:pic>
      <p:pic>
        <p:nvPicPr>
          <p:cNvPr id="10" name="圖片 9">
            <a:extLst>
              <a:ext uri="{FF2B5EF4-FFF2-40B4-BE49-F238E27FC236}">
                <a16:creationId xmlns:a16="http://schemas.microsoft.com/office/drawing/2014/main" id="{0FAFA8F6-854C-4B47-9A98-D7108C1700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2204864"/>
            <a:ext cx="3003798" cy="4005064"/>
          </a:xfrm>
          <a:prstGeom prst="rect">
            <a:avLst/>
          </a:prstGeom>
        </p:spPr>
      </p:pic>
    </p:spTree>
    <p:extLst>
      <p:ext uri="{BB962C8B-B14F-4D97-AF65-F5344CB8AC3E}">
        <p14:creationId xmlns:p14="http://schemas.microsoft.com/office/powerpoint/2010/main" val="2423532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C25925-0C8A-4AC5-BEDC-33134CCD178D}"/>
              </a:ext>
            </a:extLst>
          </p:cNvPr>
          <p:cNvSpPr>
            <a:spLocks noGrp="1"/>
          </p:cNvSpPr>
          <p:nvPr>
            <p:ph type="title"/>
          </p:nvPr>
        </p:nvSpPr>
        <p:spPr>
          <a:xfrm>
            <a:off x="1619672" y="212440"/>
            <a:ext cx="5760640" cy="1143000"/>
          </a:xfrm>
          <a:solidFill>
            <a:schemeClr val="bg1"/>
          </a:solidFill>
        </p:spPr>
        <p:txBody>
          <a:bodyPr>
            <a:normAutofit/>
          </a:bodyPr>
          <a:lstStyle/>
          <a:p>
            <a:r>
              <a:rPr lang="zh-TW" altLang="en-US" sz="3600" b="1" dirty="0"/>
              <a:t>簡報大綱</a:t>
            </a:r>
          </a:p>
        </p:txBody>
      </p:sp>
      <p:sp>
        <p:nvSpPr>
          <p:cNvPr id="4" name="投影片編號版面配置區 3">
            <a:extLst>
              <a:ext uri="{FF2B5EF4-FFF2-40B4-BE49-F238E27FC236}">
                <a16:creationId xmlns:a16="http://schemas.microsoft.com/office/drawing/2014/main" id="{DFBC498A-84BC-4CC8-9C95-734158536BB0}"/>
              </a:ext>
            </a:extLst>
          </p:cNvPr>
          <p:cNvSpPr>
            <a:spLocks noGrp="1"/>
          </p:cNvSpPr>
          <p:nvPr>
            <p:ph type="sldNum" sz="quarter" idx="4"/>
          </p:nvPr>
        </p:nvSpPr>
        <p:spPr/>
        <p:txBody>
          <a:bodyPr/>
          <a:lstStyle/>
          <a:p>
            <a:fld id="{4E1762D9-BF67-4166-A4E0-1820CE8BD53A}" type="slidenum">
              <a:rPr lang="en-US" altLang="zh-TW" smtClean="0"/>
              <a:pPr/>
              <a:t>3</a:t>
            </a:fld>
            <a:endParaRPr lang="zh-TW" altLang="en-US" dirty="0"/>
          </a:p>
        </p:txBody>
      </p:sp>
      <p:sp>
        <p:nvSpPr>
          <p:cNvPr id="9" name="投影片編號版面配置區 3">
            <a:extLst>
              <a:ext uri="{FF2B5EF4-FFF2-40B4-BE49-F238E27FC236}">
                <a16:creationId xmlns:a16="http://schemas.microsoft.com/office/drawing/2014/main" id="{1E68BA61-B170-47E6-9733-FB601AF722C2}"/>
              </a:ext>
            </a:extLst>
          </p:cNvPr>
          <p:cNvSpPr txBox="1">
            <a:spLocks/>
          </p:cNvSpPr>
          <p:nvPr/>
        </p:nvSpPr>
        <p:spPr>
          <a:xfrm>
            <a:off x="7055748" y="6525344"/>
            <a:ext cx="2133600" cy="365125"/>
          </a:xfrm>
          <a:prstGeom prst="rect">
            <a:avLst/>
          </a:prstGeom>
        </p:spPr>
        <p:txBody>
          <a:bodyPr/>
          <a:lstStyle>
            <a:defPPr>
              <a:defRPr lang="zh-TW"/>
            </a:defPPr>
            <a:lvl1pPr marL="0" algn="r" defTabSz="914400" rtl="0" eaLnBrk="1" latinLnBrk="0" hangingPunct="1">
              <a:defRPr lang="en-US" altLang="zh-TW" sz="1200" kern="1200" smtClean="0">
                <a:solidFill>
                  <a:schemeClr val="bg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E1762D9-BF67-4166-A4E0-1820CE8BD53A}" type="slidenum">
              <a:rPr lang="zh-TW" altLang="en-US" smtClean="0">
                <a:solidFill>
                  <a:schemeClr val="tx1"/>
                </a:solidFill>
              </a:rPr>
              <a:pPr/>
              <a:t>3</a:t>
            </a:fld>
            <a:endParaRPr lang="zh-TW" altLang="en-US" dirty="0">
              <a:solidFill>
                <a:schemeClr val="tx1"/>
              </a:solidFill>
            </a:endParaRPr>
          </a:p>
        </p:txBody>
      </p:sp>
      <p:sp>
        <p:nvSpPr>
          <p:cNvPr id="10" name="文字方塊 9">
            <a:extLst>
              <a:ext uri="{FF2B5EF4-FFF2-40B4-BE49-F238E27FC236}">
                <a16:creationId xmlns:a16="http://schemas.microsoft.com/office/drawing/2014/main" id="{B813D56E-D5AA-46C1-8D98-5D3A3584DD06}"/>
              </a:ext>
            </a:extLst>
          </p:cNvPr>
          <p:cNvSpPr txBox="1"/>
          <p:nvPr/>
        </p:nvSpPr>
        <p:spPr>
          <a:xfrm>
            <a:off x="1691680" y="1628800"/>
            <a:ext cx="6768752" cy="3170099"/>
          </a:xfrm>
          <a:prstGeom prst="rect">
            <a:avLst/>
          </a:prstGeom>
          <a:noFill/>
        </p:spPr>
        <p:txBody>
          <a:bodyPr wrap="square" rtlCol="0">
            <a:spAutoFit/>
          </a:bodyPr>
          <a:lstStyle/>
          <a:p>
            <a:pPr>
              <a:spcBef>
                <a:spcPts val="600"/>
              </a:spcBef>
              <a:spcAft>
                <a:spcPts val="600"/>
              </a:spcAft>
            </a:pPr>
            <a:r>
              <a:rPr lang="zh-TW" altLang="en-US" sz="3200" dirty="0">
                <a:latin typeface="微軟正黑體" panose="020B0604030504040204" pitchFamily="34" charset="-120"/>
                <a:ea typeface="微軟正黑體" panose="020B0604030504040204" pitchFamily="34" charset="-120"/>
              </a:rPr>
              <a:t>壹、申請資格與流程</a:t>
            </a:r>
            <a:endParaRPr lang="en-US" altLang="zh-TW" sz="3200"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3200" dirty="0">
                <a:latin typeface="微軟正黑體" panose="020B0604030504040204" pitchFamily="34" charset="-120"/>
                <a:ea typeface="微軟正黑體" panose="020B0604030504040204" pitchFamily="34" charset="-120"/>
              </a:rPr>
              <a:t>貳、申請及審查所需具備文件</a:t>
            </a:r>
            <a:endParaRPr lang="en-US" altLang="zh-TW" sz="3200"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3200" dirty="0">
                <a:latin typeface="微軟正黑體" panose="020B0604030504040204" pitchFamily="34" charset="-120"/>
                <a:ea typeface="微軟正黑體" panose="020B0604030504040204" pitchFamily="34" charset="-120"/>
              </a:rPr>
              <a:t>參、遴選階段</a:t>
            </a:r>
            <a:endParaRPr lang="en-US" altLang="zh-TW" sz="3200"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3200" dirty="0">
                <a:latin typeface="微軟正黑體" panose="020B0604030504040204" pitchFamily="34" charset="-120"/>
                <a:ea typeface="微軟正黑體" panose="020B0604030504040204" pitchFamily="34" charset="-120"/>
              </a:rPr>
              <a:t>肆、完工驗收及結案</a:t>
            </a:r>
            <a:endParaRPr lang="en-US" altLang="zh-TW" sz="3200" dirty="0">
              <a:latin typeface="微軟正黑體" panose="020B0604030504040204" pitchFamily="34" charset="-120"/>
              <a:ea typeface="微軟正黑體" panose="020B0604030504040204" pitchFamily="34" charset="-120"/>
            </a:endParaRPr>
          </a:p>
          <a:p>
            <a:pPr>
              <a:spcBef>
                <a:spcPts val="600"/>
              </a:spcBef>
              <a:spcAft>
                <a:spcPts val="600"/>
              </a:spcAft>
            </a:pPr>
            <a:r>
              <a:rPr lang="zh-TW" altLang="en-US" sz="3200" dirty="0">
                <a:latin typeface="微軟正黑體" panose="020B0604030504040204" pitchFamily="34" charset="-120"/>
                <a:ea typeface="微軟正黑體" panose="020B0604030504040204" pitchFamily="34" charset="-120"/>
              </a:rPr>
              <a:t>伍、</a:t>
            </a:r>
            <a:r>
              <a:rPr lang="en-US" altLang="zh-TW" sz="3200" dirty="0">
                <a:latin typeface="微軟正黑體" panose="020B0604030504040204" pitchFamily="34" charset="-120"/>
                <a:ea typeface="微軟正黑體" panose="020B0604030504040204" pitchFamily="34" charset="-120"/>
              </a:rPr>
              <a:t>107</a:t>
            </a:r>
            <a:r>
              <a:rPr lang="zh-TW" altLang="en-US" sz="3200" dirty="0">
                <a:latin typeface="微軟正黑體" panose="020B0604030504040204" pitchFamily="34" charset="-120"/>
                <a:ea typeface="微軟正黑體" panose="020B0604030504040204" pitchFamily="34" charset="-120"/>
              </a:rPr>
              <a:t>年度參與輔導案之示範廠商</a:t>
            </a:r>
            <a:endParaRPr lang="en-US" altLang="zh-TW"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21968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9512" y="2996953"/>
            <a:ext cx="8852520" cy="792088"/>
          </a:xfrm>
        </p:spPr>
        <p:txBody>
          <a:bodyPr>
            <a:normAutofit/>
          </a:bodyPr>
          <a:lstStyle/>
          <a:p>
            <a:pPr lvl="0" algn="ctr"/>
            <a:r>
              <a:rPr lang="zh-TW" altLang="en-US" dirty="0">
                <a:cs typeface="Times New Roman" panose="02020603050405020304" pitchFamily="18" charset="0"/>
              </a:rPr>
              <a:t>伍、</a:t>
            </a:r>
            <a:r>
              <a:rPr lang="en-US" altLang="zh-TW" dirty="0">
                <a:cs typeface="Times New Roman" panose="02020603050405020304" pitchFamily="18" charset="0"/>
              </a:rPr>
              <a:t>107</a:t>
            </a:r>
            <a:r>
              <a:rPr lang="zh-TW" altLang="en-US" dirty="0">
                <a:cs typeface="Times New Roman" panose="02020603050405020304" pitchFamily="18" charset="0"/>
              </a:rPr>
              <a:t>年度參與輔導案之示範廠商</a:t>
            </a:r>
          </a:p>
        </p:txBody>
      </p:sp>
      <p:sp>
        <p:nvSpPr>
          <p:cNvPr id="4" name="投影片編號版面配置區 3"/>
          <p:cNvSpPr>
            <a:spLocks noGrp="1"/>
          </p:cNvSpPr>
          <p:nvPr>
            <p:ph type="sldNum" sz="quarter" idx="4294967295"/>
          </p:nvPr>
        </p:nvSpPr>
        <p:spPr>
          <a:xfrm>
            <a:off x="7020272" y="6592267"/>
            <a:ext cx="2133600" cy="365125"/>
          </a:xfrm>
          <a:prstGeom prst="rect">
            <a:avLst/>
          </a:prstGeom>
        </p:spPr>
        <p:txBody>
          <a:bodyPr/>
          <a:lstStyle/>
          <a:p>
            <a:fld id="{4E1762D9-BF67-4166-A4E0-1820CE8BD53A}" type="slidenum">
              <a:rPr lang="zh-TW" altLang="en-US" smtClean="0">
                <a:latin typeface="標楷體" panose="03000509000000000000" pitchFamily="65" charset="-120"/>
                <a:ea typeface="標楷體" panose="03000509000000000000" pitchFamily="65" charset="-120"/>
              </a:rPr>
              <a:pPr/>
              <a:t>30</a:t>
            </a:fld>
            <a:endParaRPr lang="zh-TW" altLang="en-US">
              <a:latin typeface="標楷體" panose="03000509000000000000" pitchFamily="65" charset="-120"/>
              <a:ea typeface="標楷體" panose="03000509000000000000" pitchFamily="65" charset="-120"/>
            </a:endParaRPr>
          </a:p>
        </p:txBody>
      </p:sp>
      <p:grpSp>
        <p:nvGrpSpPr>
          <p:cNvPr id="6" name="群組 32"/>
          <p:cNvGrpSpPr>
            <a:grpSpLocks/>
          </p:cNvGrpSpPr>
          <p:nvPr/>
        </p:nvGrpSpPr>
        <p:grpSpPr bwMode="auto">
          <a:xfrm>
            <a:off x="160283" y="4153902"/>
            <a:ext cx="3199371" cy="2585407"/>
            <a:chOff x="323850" y="333375"/>
            <a:chExt cx="6265863" cy="5761038"/>
          </a:xfrm>
        </p:grpSpPr>
        <p:sp>
          <p:nvSpPr>
            <p:cNvPr id="7" name="Oval 38">
              <a:extLst/>
            </p:cNvPr>
            <p:cNvSpPr>
              <a:spLocks noChangeArrowheads="1"/>
            </p:cNvSpPr>
            <p:nvPr/>
          </p:nvSpPr>
          <p:spPr bwMode="gray">
            <a:xfrm>
              <a:off x="685342" y="333375"/>
              <a:ext cx="5904371"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8" name="Oval 40">
              <a:extLst/>
            </p:cNvPr>
            <p:cNvSpPr>
              <a:spLocks noChangeArrowheads="1"/>
            </p:cNvSpPr>
            <p:nvPr/>
          </p:nvSpPr>
          <p:spPr bwMode="gray">
            <a:xfrm>
              <a:off x="971523" y="1629706"/>
              <a:ext cx="3528312" cy="3669677"/>
            </a:xfrm>
            <a:prstGeom prst="ellipse">
              <a:avLst/>
            </a:prstGeom>
            <a:solidFill>
              <a:schemeClr val="accent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9" name="Oval 42">
              <a:extLst/>
            </p:cNvPr>
            <p:cNvSpPr>
              <a:spLocks noChangeArrowheads="1"/>
            </p:cNvSpPr>
            <p:nvPr/>
          </p:nvSpPr>
          <p:spPr bwMode="gray">
            <a:xfrm>
              <a:off x="1543886" y="403870"/>
              <a:ext cx="933855" cy="936021"/>
            </a:xfrm>
            <a:prstGeom prst="ellipse">
              <a:avLst/>
            </a:prstGeom>
            <a:solidFill>
              <a:schemeClr val="tx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0" name="Oval 43">
              <a:extLst/>
            </p:cNvPr>
            <p:cNvSpPr>
              <a:spLocks noChangeArrowheads="1"/>
            </p:cNvSpPr>
            <p:nvPr/>
          </p:nvSpPr>
          <p:spPr bwMode="gray">
            <a:xfrm>
              <a:off x="4209890" y="2636224"/>
              <a:ext cx="1227567" cy="1225835"/>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1" name="Oval 49">
              <a:extLst/>
            </p:cNvPr>
            <p:cNvSpPr>
              <a:spLocks noChangeArrowheads="1"/>
            </p:cNvSpPr>
            <p:nvPr/>
          </p:nvSpPr>
          <p:spPr bwMode="gray">
            <a:xfrm>
              <a:off x="994117" y="1649289"/>
              <a:ext cx="3490657" cy="3630511"/>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2" name="Oval 50">
              <a:extLst/>
            </p:cNvPr>
            <p:cNvSpPr>
              <a:spLocks noChangeArrowheads="1"/>
            </p:cNvSpPr>
            <p:nvPr/>
          </p:nvSpPr>
          <p:spPr bwMode="gray">
            <a:xfrm>
              <a:off x="1585306" y="435202"/>
              <a:ext cx="899966" cy="89685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3" name="Oval 44">
              <a:extLst/>
            </p:cNvPr>
            <p:cNvSpPr>
              <a:spLocks noChangeArrowheads="1"/>
            </p:cNvSpPr>
            <p:nvPr/>
          </p:nvSpPr>
          <p:spPr bwMode="gray">
            <a:xfrm>
              <a:off x="3855929" y="3501750"/>
              <a:ext cx="1581528" cy="1582230"/>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algn="ctr" eaLnBrk="1" hangingPunct="1">
                <a:defRPr/>
              </a:pPr>
              <a:endParaRPr kumimoji="0" lang="x-none" altLang="x-none" b="1">
                <a:solidFill>
                  <a:srgbClr val="000000"/>
                </a:solidFill>
                <a:latin typeface="Arial" charset="0"/>
                <a:ea typeface=""/>
              </a:endParaRPr>
            </a:p>
          </p:txBody>
        </p:sp>
        <p:sp>
          <p:nvSpPr>
            <p:cNvPr id="14" name="Oval 51">
              <a:extLst/>
            </p:cNvPr>
            <p:cNvSpPr>
              <a:spLocks noChangeArrowheads="1"/>
            </p:cNvSpPr>
            <p:nvPr/>
          </p:nvSpPr>
          <p:spPr bwMode="gray">
            <a:xfrm>
              <a:off x="3882287" y="3521333"/>
              <a:ext cx="1532577" cy="1543066"/>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5" name="Oval 41">
              <a:extLst/>
            </p:cNvPr>
            <p:cNvSpPr>
              <a:spLocks noChangeArrowheads="1"/>
            </p:cNvSpPr>
            <p:nvPr/>
          </p:nvSpPr>
          <p:spPr bwMode="gray">
            <a:xfrm>
              <a:off x="323850" y="1269396"/>
              <a:ext cx="1438437" cy="1511734"/>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6" name="Oval 52">
              <a:extLst/>
            </p:cNvPr>
            <p:cNvSpPr>
              <a:spLocks noChangeArrowheads="1"/>
            </p:cNvSpPr>
            <p:nvPr/>
          </p:nvSpPr>
          <p:spPr bwMode="gray">
            <a:xfrm>
              <a:off x="331381" y="1288979"/>
              <a:ext cx="1419608" cy="1460820"/>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grpSp>
    </p:spTree>
    <p:extLst>
      <p:ext uri="{BB962C8B-B14F-4D97-AF65-F5344CB8AC3E}">
        <p14:creationId xmlns:p14="http://schemas.microsoft.com/office/powerpoint/2010/main" val="2260114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lvl="0">
              <a:defRPr/>
            </a:pPr>
            <a:r>
              <a:rPr lang="zh-TW" altLang="en-US" sz="3200" b="1" dirty="0">
                <a:solidFill>
                  <a:prstClr val="black"/>
                </a:solidFill>
                <a:latin typeface="Times New Roman" panose="02020603050405020304" pitchFamily="18" charset="0"/>
                <a:cs typeface="Times New Roman" panose="02020603050405020304" pitchFamily="18" charset="0"/>
              </a:rPr>
              <a:t>參與輔導案之示範廠商</a:t>
            </a: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31</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31</a:t>
            </a:fld>
            <a:endParaRPr lang="zh-TW" altLang="en-US" dirty="0">
              <a:solidFill>
                <a:schemeClr val="tx1"/>
              </a:solidFill>
            </a:endParaRPr>
          </a:p>
        </p:txBody>
      </p:sp>
      <p:sp>
        <p:nvSpPr>
          <p:cNvPr id="11" name="矩形 10">
            <a:extLst>
              <a:ext uri="{FF2B5EF4-FFF2-40B4-BE49-F238E27FC236}">
                <a16:creationId xmlns:a16="http://schemas.microsoft.com/office/drawing/2014/main" id="{3F5FE4D5-3D44-4D9D-A65A-C2C83F9CBAE8}"/>
              </a:ext>
            </a:extLst>
          </p:cNvPr>
          <p:cNvSpPr/>
          <p:nvPr/>
        </p:nvSpPr>
        <p:spPr>
          <a:xfrm>
            <a:off x="-67882" y="1412086"/>
            <a:ext cx="9091561" cy="459869"/>
          </a:xfrm>
          <a:prstGeom prst="rect">
            <a:avLst/>
          </a:prstGeom>
        </p:spPr>
        <p:txBody>
          <a:bodyPr wrap="square">
            <a:spAutoFit/>
          </a:bodyPr>
          <a:lstStyle/>
          <a:p>
            <a:pPr marL="700088" indent="-342900" algn="just">
              <a:lnSpc>
                <a:spcPts val="3000"/>
              </a:lnSpc>
              <a:buFont typeface="Arial" panose="020B0604020202020204" pitchFamily="34" charset="0"/>
              <a:buChar char="•"/>
            </a:pPr>
            <a:r>
              <a:rPr lang="en-US" altLang="zh-TW" sz="2400" dirty="0">
                <a:ea typeface="微軟正黑體" panose="020B0604030504040204" pitchFamily="34" charset="-120"/>
              </a:rPr>
              <a:t>107</a:t>
            </a:r>
            <a:r>
              <a:rPr lang="zh-TW" altLang="en-US" sz="2400" dirty="0">
                <a:ea typeface="微軟正黑體" panose="020B0604030504040204" pitchFamily="34" charset="-120"/>
              </a:rPr>
              <a:t>年度申請廠商</a:t>
            </a:r>
            <a:endParaRPr lang="en-US" altLang="zh-TW" sz="2400" dirty="0">
              <a:solidFill>
                <a:schemeClr val="tx1"/>
              </a:solidFill>
              <a:ea typeface="微軟正黑體" panose="020B0604030504040204" pitchFamily="34" charset="-120"/>
            </a:endParaRPr>
          </a:p>
        </p:txBody>
      </p:sp>
      <p:grpSp>
        <p:nvGrpSpPr>
          <p:cNvPr id="13" name="群組 12">
            <a:extLst>
              <a:ext uri="{FF2B5EF4-FFF2-40B4-BE49-F238E27FC236}">
                <a16:creationId xmlns:a16="http://schemas.microsoft.com/office/drawing/2014/main" id="{B3873512-FE7F-4F83-A7E4-A8E4C9930F37}"/>
              </a:ext>
            </a:extLst>
          </p:cNvPr>
          <p:cNvGrpSpPr/>
          <p:nvPr/>
        </p:nvGrpSpPr>
        <p:grpSpPr>
          <a:xfrm>
            <a:off x="683568" y="2275970"/>
            <a:ext cx="7971433" cy="1155397"/>
            <a:chOff x="703097" y="4868030"/>
            <a:chExt cx="7971433" cy="1155397"/>
          </a:xfrm>
        </p:grpSpPr>
        <p:grpSp>
          <p:nvGrpSpPr>
            <p:cNvPr id="14" name="群組 13">
              <a:extLst>
                <a:ext uri="{FF2B5EF4-FFF2-40B4-BE49-F238E27FC236}">
                  <a16:creationId xmlns:a16="http://schemas.microsoft.com/office/drawing/2014/main" id="{8DE2E04E-5CE0-43ED-83FC-8C5C3D3631C6}"/>
                </a:ext>
              </a:extLst>
            </p:cNvPr>
            <p:cNvGrpSpPr/>
            <p:nvPr/>
          </p:nvGrpSpPr>
          <p:grpSpPr>
            <a:xfrm>
              <a:off x="1968702" y="4868030"/>
              <a:ext cx="1415772" cy="1141662"/>
              <a:chOff x="3250243" y="5147174"/>
              <a:chExt cx="1415772" cy="1141662"/>
            </a:xfrm>
          </p:grpSpPr>
          <p:pic>
            <p:nvPicPr>
              <p:cNvPr id="31" name="圖片 30">
                <a:extLst>
                  <a:ext uri="{FF2B5EF4-FFF2-40B4-BE49-F238E27FC236}">
                    <a16:creationId xmlns:a16="http://schemas.microsoft.com/office/drawing/2014/main" id="{A81F52F4-BD0E-4CCC-915D-AC89A089458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38500" y1="75954" x2="38500" y2="75954"/>
                            <a14:foregroundMark x1="33750" y1="74046" x2="33750" y2="74046"/>
                            <a14:foregroundMark x1="30250" y1="74809" x2="30250" y2="74809"/>
                            <a14:foregroundMark x1="31250" y1="75191" x2="31250" y2="75191"/>
                            <a14:foregroundMark x1="30250" y1="87786" x2="30250" y2="87786"/>
                            <a14:foregroundMark x1="28750" y1="83206" x2="28750" y2="83206"/>
                            <a14:foregroundMark x1="48000" y1="81298" x2="48000" y2="81298"/>
                            <a14:foregroundMark x1="51750" y1="78244" x2="51750" y2="78244"/>
                            <a14:foregroundMark x1="67000" y1="73282" x2="67000" y2="73282"/>
                            <a14:foregroundMark x1="73250" y1="75191" x2="73250" y2="75191"/>
                            <a14:foregroundMark x1="72250" y1="80534" x2="72250" y2="80534"/>
                            <a14:foregroundMark x1="70250" y1="66794" x2="73500" y2="66794"/>
                            <a14:foregroundMark x1="74500" y1="73282" x2="74500" y2="73282"/>
                            <a14:foregroundMark x1="76000" y1="75191" x2="76000" y2="75191"/>
                            <a14:foregroundMark x1="75250" y1="79008" x2="75250" y2="79008"/>
                            <a14:foregroundMark x1="75250" y1="79008" x2="75250" y2="79008"/>
                            <a14:foregroundMark x1="53750" y1="79008" x2="53750" y2="79008"/>
                            <a14:foregroundMark x1="53750" y1="79008" x2="53750" y2="79008"/>
                            <a14:foregroundMark x1="46500" y1="67176" x2="46500" y2="67176"/>
                            <a14:foregroundMark x1="46500" y1="67176" x2="46500" y2="67176"/>
                            <a14:foregroundMark x1="46500" y1="67176" x2="46500" y2="67176"/>
                            <a14:foregroundMark x1="46500" y1="67176" x2="46500" y2="67176"/>
                            <a14:foregroundMark x1="36750" y1="72519" x2="36750" y2="72519"/>
                            <a14:foregroundMark x1="36750" y1="72519" x2="36750" y2="72519"/>
                            <a14:foregroundMark x1="28000" y1="70229" x2="28000" y2="70229"/>
                            <a14:foregroundMark x1="28000" y1="70229" x2="28000" y2="70229"/>
                            <a14:foregroundMark x1="29000" y1="64504" x2="46500" y2="75191"/>
                            <a14:foregroundMark x1="55250" y1="84733" x2="49500" y2="83969"/>
                            <a14:foregroundMark x1="62500" y1="82824" x2="71500" y2="81298"/>
                            <a14:foregroundMark x1="74250" y1="72137" x2="76750" y2="71374"/>
                            <a14:foregroundMark x1="77500" y1="75954" x2="76250" y2="81298"/>
                            <a14:foregroundMark x1="74250" y1="75573" x2="73500" y2="66412"/>
                            <a14:foregroundMark x1="78000" y1="72137" x2="73250" y2="64885"/>
                            <a14:foregroundMark x1="30250" y1="65649" x2="28500" y2="62595"/>
                            <a14:foregroundMark x1="28000" y1="87405" x2="27500" y2="74809"/>
                          </a14:backgroundRemoval>
                        </a14:imgEffect>
                      </a14:imgLayer>
                    </a14:imgProps>
                  </a:ext>
                </a:extLst>
              </a:blip>
              <a:stretch>
                <a:fillRect/>
              </a:stretch>
            </p:blipFill>
            <p:spPr>
              <a:xfrm>
                <a:off x="3260366" y="5147174"/>
                <a:ext cx="1330722" cy="871622"/>
              </a:xfrm>
              <a:prstGeom prst="rect">
                <a:avLst/>
              </a:prstGeom>
            </p:spPr>
          </p:pic>
          <p:sp>
            <p:nvSpPr>
              <p:cNvPr id="32" name="文字方塊 31">
                <a:extLst>
                  <a:ext uri="{FF2B5EF4-FFF2-40B4-BE49-F238E27FC236}">
                    <a16:creationId xmlns:a16="http://schemas.microsoft.com/office/drawing/2014/main" id="{25611DDD-EBEE-4F65-B5BB-EF518188D5B8}"/>
                  </a:ext>
                </a:extLst>
              </p:cNvPr>
              <p:cNvSpPr txBox="1"/>
              <p:nvPr/>
            </p:nvSpPr>
            <p:spPr>
              <a:xfrm>
                <a:off x="3250243" y="5950282"/>
                <a:ext cx="1415772" cy="338554"/>
              </a:xfrm>
              <a:prstGeom prst="rect">
                <a:avLst/>
              </a:prstGeom>
              <a:noFill/>
            </p:spPr>
            <p:txBody>
              <a:bodyPr wrap="none" rtlCol="0">
                <a:spAutoFit/>
              </a:bodyPr>
              <a:lstStyle/>
              <a:p>
                <a:r>
                  <a:rPr lang="zh-TW" altLang="en-US" sz="1600" b="1" dirty="0">
                    <a:solidFill>
                      <a:schemeClr val="tx1"/>
                    </a:solidFill>
                    <a:ea typeface="微軟正黑體" panose="020B0604030504040204" pitchFamily="34" charset="-120"/>
                  </a:rPr>
                  <a:t>紅橘子早午餐</a:t>
                </a:r>
              </a:p>
            </p:txBody>
          </p:sp>
        </p:grpSp>
        <p:grpSp>
          <p:nvGrpSpPr>
            <p:cNvPr id="15" name="群組 14">
              <a:extLst>
                <a:ext uri="{FF2B5EF4-FFF2-40B4-BE49-F238E27FC236}">
                  <a16:creationId xmlns:a16="http://schemas.microsoft.com/office/drawing/2014/main" id="{B88E39CB-E38E-46F5-A131-76A7D83CA12A}"/>
                </a:ext>
              </a:extLst>
            </p:cNvPr>
            <p:cNvGrpSpPr/>
            <p:nvPr/>
          </p:nvGrpSpPr>
          <p:grpSpPr>
            <a:xfrm>
              <a:off x="7156616" y="4992923"/>
              <a:ext cx="1517914" cy="971583"/>
              <a:chOff x="1859796" y="5199253"/>
              <a:chExt cx="1517914" cy="971583"/>
            </a:xfrm>
          </p:grpSpPr>
          <p:pic>
            <p:nvPicPr>
              <p:cNvPr id="29" name="Picture 2" descr="ã12é»ãçåçæå°çµæ">
                <a:extLst>
                  <a:ext uri="{FF2B5EF4-FFF2-40B4-BE49-F238E27FC236}">
                    <a16:creationId xmlns:a16="http://schemas.microsoft.com/office/drawing/2014/main" id="{4E0DC09B-0324-4F87-A965-FAF43F9201D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6415" y1="44667" x2="49811" y2="44667"/>
                            <a14:foregroundMark x1="41887" y1="58000" x2="54717" y2="54000"/>
                            <a14:foregroundMark x1="64906" y1="34000" x2="65283" y2="63333"/>
                            <a14:foregroundMark x1="74340" y1="34667" x2="78491" y2="63333"/>
                            <a14:foregroundMark x1="87925" y1="59333" x2="87925" y2="59333"/>
                            <a14:foregroundMark x1="88302" y1="59333" x2="88302" y2="59333"/>
                            <a14:foregroundMark x1="87170" y1="62667" x2="87170" y2="62667"/>
                            <a14:foregroundMark x1="86415" y1="66000" x2="87170" y2="65333"/>
                            <a14:foregroundMark x1="84906" y1="58000" x2="83774" y2="58000"/>
                            <a14:foregroundMark x1="85660" y1="54667" x2="86415" y2="58667"/>
                            <a14:foregroundMark x1="85660" y1="62000" x2="84906" y2="66000"/>
                            <a14:foregroundMark x1="76981" y1="66667" x2="77736" y2="68000"/>
                            <a14:foregroundMark x1="64528" y1="33333" x2="62642" y2="38000"/>
                            <a14:foregroundMark x1="69434" y1="34667" x2="75849" y2="37333"/>
                          </a14:backgroundRemoval>
                        </a14:imgEffect>
                      </a14:imgLayer>
                    </a14:imgProps>
                  </a:ext>
                  <a:ext uri="{28A0092B-C50C-407E-A947-70E740481C1C}">
                    <a14:useLocalDpi xmlns:a14="http://schemas.microsoft.com/office/drawing/2010/main" val="0"/>
                  </a:ext>
                </a:extLst>
              </a:blip>
              <a:srcRect/>
              <a:stretch>
                <a:fillRect/>
              </a:stretch>
            </p:blipFill>
            <p:spPr bwMode="auto">
              <a:xfrm>
                <a:off x="1859796" y="5199253"/>
                <a:ext cx="1517914" cy="859197"/>
              </a:xfrm>
              <a:prstGeom prst="rect">
                <a:avLst/>
              </a:prstGeom>
              <a:noFill/>
              <a:extLst>
                <a:ext uri="{909E8E84-426E-40DD-AFC4-6F175D3DCCD1}">
                  <a14:hiddenFill xmlns:a14="http://schemas.microsoft.com/office/drawing/2010/main">
                    <a:solidFill>
                      <a:srgbClr val="FFFFFF"/>
                    </a:solidFill>
                  </a14:hiddenFill>
                </a:ext>
              </a:extLst>
            </p:spPr>
          </p:pic>
          <p:sp>
            <p:nvSpPr>
              <p:cNvPr id="30" name="文字方塊 29">
                <a:extLst>
                  <a:ext uri="{FF2B5EF4-FFF2-40B4-BE49-F238E27FC236}">
                    <a16:creationId xmlns:a16="http://schemas.microsoft.com/office/drawing/2014/main" id="{EB2E828F-D079-49BB-8EE8-D79C259CB445}"/>
                  </a:ext>
                </a:extLst>
              </p:cNvPr>
              <p:cNvSpPr txBox="1"/>
              <p:nvPr/>
            </p:nvSpPr>
            <p:spPr>
              <a:xfrm>
                <a:off x="1980283" y="5832282"/>
                <a:ext cx="1210588" cy="338554"/>
              </a:xfrm>
              <a:prstGeom prst="rect">
                <a:avLst/>
              </a:prstGeom>
              <a:noFill/>
            </p:spPr>
            <p:txBody>
              <a:bodyPr wrap="none" rtlCol="0">
                <a:spAutoFit/>
              </a:bodyPr>
              <a:lstStyle/>
              <a:p>
                <a:r>
                  <a:rPr lang="zh-TW" altLang="en-US" sz="1600" b="1" dirty="0">
                    <a:solidFill>
                      <a:schemeClr val="tx1"/>
                    </a:solidFill>
                    <a:ea typeface="微軟正黑體" panose="020B0604030504040204" pitchFamily="34" charset="-120"/>
                  </a:rPr>
                  <a:t>十二韻茶飲</a:t>
                </a:r>
              </a:p>
            </p:txBody>
          </p:sp>
        </p:grpSp>
        <p:grpSp>
          <p:nvGrpSpPr>
            <p:cNvPr id="16" name="群組 15">
              <a:extLst>
                <a:ext uri="{FF2B5EF4-FFF2-40B4-BE49-F238E27FC236}">
                  <a16:creationId xmlns:a16="http://schemas.microsoft.com/office/drawing/2014/main" id="{5F3E6321-598D-4977-B802-1860F858C0EF}"/>
                </a:ext>
              </a:extLst>
            </p:cNvPr>
            <p:cNvGrpSpPr/>
            <p:nvPr/>
          </p:nvGrpSpPr>
          <p:grpSpPr>
            <a:xfrm>
              <a:off x="703097" y="5033891"/>
              <a:ext cx="1520802" cy="987397"/>
              <a:chOff x="262319" y="4824706"/>
              <a:chExt cx="1520801" cy="1346475"/>
            </a:xfrm>
          </p:grpSpPr>
          <p:sp>
            <p:nvSpPr>
              <p:cNvPr id="27" name="文字方塊 26">
                <a:extLst>
                  <a:ext uri="{FF2B5EF4-FFF2-40B4-BE49-F238E27FC236}">
                    <a16:creationId xmlns:a16="http://schemas.microsoft.com/office/drawing/2014/main" id="{92931B66-F2A0-4FA5-BFA9-27FAF8793B0B}"/>
                  </a:ext>
                </a:extLst>
              </p:cNvPr>
              <p:cNvSpPr txBox="1"/>
              <p:nvPr/>
            </p:nvSpPr>
            <p:spPr>
              <a:xfrm>
                <a:off x="316053" y="5709508"/>
                <a:ext cx="1467067" cy="461673"/>
              </a:xfrm>
              <a:prstGeom prst="rect">
                <a:avLst/>
              </a:prstGeom>
              <a:noFill/>
            </p:spPr>
            <p:txBody>
              <a:bodyPr wrap="square" rtlCol="0">
                <a:spAutoFit/>
              </a:bodyPr>
              <a:lstStyle/>
              <a:p>
                <a:r>
                  <a:rPr lang="zh-TW" altLang="en-US" sz="1600" b="1" dirty="0">
                    <a:solidFill>
                      <a:schemeClr val="tx1"/>
                    </a:solidFill>
                    <a:ea typeface="微軟正黑體" panose="020B0604030504040204" pitchFamily="34" charset="-120"/>
                  </a:rPr>
                  <a:t>墊腳石圖書</a:t>
                </a:r>
              </a:p>
            </p:txBody>
          </p:sp>
          <p:pic>
            <p:nvPicPr>
              <p:cNvPr id="28" name="圖片 27">
                <a:extLst>
                  <a:ext uri="{FF2B5EF4-FFF2-40B4-BE49-F238E27FC236}">
                    <a16:creationId xmlns:a16="http://schemas.microsoft.com/office/drawing/2014/main" id="{24561D2A-538A-4014-94F9-18212FB80048}"/>
                  </a:ext>
                </a:extLst>
              </p:cNvPr>
              <p:cNvPicPr>
                <a:picLocks noChangeAspect="1"/>
              </p:cNvPicPr>
              <p:nvPr/>
            </p:nvPicPr>
            <p:blipFill>
              <a:blip r:embed="rId6"/>
              <a:stretch>
                <a:fillRect/>
              </a:stretch>
            </p:blipFill>
            <p:spPr>
              <a:xfrm>
                <a:off x="262319" y="4824706"/>
                <a:ext cx="1298561" cy="932769"/>
              </a:xfrm>
              <a:prstGeom prst="rect">
                <a:avLst/>
              </a:prstGeom>
            </p:spPr>
          </p:pic>
        </p:grpSp>
        <p:grpSp>
          <p:nvGrpSpPr>
            <p:cNvPr id="17" name="群組 16">
              <a:extLst>
                <a:ext uri="{FF2B5EF4-FFF2-40B4-BE49-F238E27FC236}">
                  <a16:creationId xmlns:a16="http://schemas.microsoft.com/office/drawing/2014/main" id="{7E0596E6-4565-4064-828B-85B0B4374BE9}"/>
                </a:ext>
              </a:extLst>
            </p:cNvPr>
            <p:cNvGrpSpPr/>
            <p:nvPr/>
          </p:nvGrpSpPr>
          <p:grpSpPr>
            <a:xfrm>
              <a:off x="5731422" y="4938592"/>
              <a:ext cx="1415772" cy="1071100"/>
              <a:chOff x="6205236" y="4976966"/>
              <a:chExt cx="1415772" cy="1071100"/>
            </a:xfrm>
          </p:grpSpPr>
          <p:sp>
            <p:nvSpPr>
              <p:cNvPr id="25" name="文字方塊 24">
                <a:extLst>
                  <a:ext uri="{FF2B5EF4-FFF2-40B4-BE49-F238E27FC236}">
                    <a16:creationId xmlns:a16="http://schemas.microsoft.com/office/drawing/2014/main" id="{34507471-69A8-4B69-9805-F8109E578472}"/>
                  </a:ext>
                </a:extLst>
              </p:cNvPr>
              <p:cNvSpPr txBox="1"/>
              <p:nvPr/>
            </p:nvSpPr>
            <p:spPr>
              <a:xfrm>
                <a:off x="6205236" y="5709512"/>
                <a:ext cx="1415772" cy="338554"/>
              </a:xfrm>
              <a:prstGeom prst="rect">
                <a:avLst/>
              </a:prstGeom>
              <a:noFill/>
            </p:spPr>
            <p:txBody>
              <a:bodyPr wrap="none" rtlCol="0">
                <a:spAutoFit/>
              </a:bodyPr>
              <a:lstStyle/>
              <a:p>
                <a:r>
                  <a:rPr lang="zh-TW" altLang="en-US" sz="1600" b="1" dirty="0">
                    <a:solidFill>
                      <a:schemeClr val="tx1"/>
                    </a:solidFill>
                    <a:ea typeface="微軟正黑體" panose="020B0604030504040204" pitchFamily="34" charset="-120"/>
                  </a:rPr>
                  <a:t>竇爸中式快餐</a:t>
                </a:r>
              </a:p>
            </p:txBody>
          </p:sp>
          <p:pic>
            <p:nvPicPr>
              <p:cNvPr id="26" name="圖片 25">
                <a:extLst>
                  <a:ext uri="{FF2B5EF4-FFF2-40B4-BE49-F238E27FC236}">
                    <a16:creationId xmlns:a16="http://schemas.microsoft.com/office/drawing/2014/main" id="{7EF21B38-F53B-4243-9B4D-D13B43F83F9C}"/>
                  </a:ext>
                </a:extLst>
              </p:cNvPr>
              <p:cNvPicPr>
                <a:picLocks noChangeAspect="1"/>
              </p:cNvPicPr>
              <p:nvPr/>
            </p:nvPicPr>
            <p:blipFill>
              <a:blip r:embed="rId7"/>
              <a:stretch>
                <a:fillRect/>
              </a:stretch>
            </p:blipFill>
            <p:spPr>
              <a:xfrm>
                <a:off x="6227126" y="4976966"/>
                <a:ext cx="1331664" cy="787665"/>
              </a:xfrm>
              <a:prstGeom prst="rect">
                <a:avLst/>
              </a:prstGeom>
            </p:spPr>
          </p:pic>
        </p:grpSp>
        <p:grpSp>
          <p:nvGrpSpPr>
            <p:cNvPr id="19" name="群組 18">
              <a:extLst>
                <a:ext uri="{FF2B5EF4-FFF2-40B4-BE49-F238E27FC236}">
                  <a16:creationId xmlns:a16="http://schemas.microsoft.com/office/drawing/2014/main" id="{BEF91D1E-3EBB-44BA-990C-C79200F15982}"/>
                </a:ext>
              </a:extLst>
            </p:cNvPr>
            <p:cNvGrpSpPr/>
            <p:nvPr/>
          </p:nvGrpSpPr>
          <p:grpSpPr>
            <a:xfrm>
              <a:off x="4515229" y="4869857"/>
              <a:ext cx="1210588" cy="1153570"/>
              <a:chOff x="4887083" y="4889964"/>
              <a:chExt cx="1210588" cy="1153570"/>
            </a:xfrm>
          </p:grpSpPr>
          <p:sp>
            <p:nvSpPr>
              <p:cNvPr id="23" name="文字方塊 22">
                <a:extLst>
                  <a:ext uri="{FF2B5EF4-FFF2-40B4-BE49-F238E27FC236}">
                    <a16:creationId xmlns:a16="http://schemas.microsoft.com/office/drawing/2014/main" id="{1EE94A68-7808-4DAA-A2E3-1C92B8E81696}"/>
                  </a:ext>
                </a:extLst>
              </p:cNvPr>
              <p:cNvSpPr txBox="1"/>
              <p:nvPr/>
            </p:nvSpPr>
            <p:spPr>
              <a:xfrm>
                <a:off x="4887083" y="5704980"/>
                <a:ext cx="1210588" cy="338554"/>
              </a:xfrm>
              <a:prstGeom prst="rect">
                <a:avLst/>
              </a:prstGeom>
              <a:noFill/>
            </p:spPr>
            <p:txBody>
              <a:bodyPr wrap="none" rtlCol="0">
                <a:spAutoFit/>
              </a:bodyPr>
              <a:lstStyle/>
              <a:p>
                <a:r>
                  <a:rPr lang="zh-TW" altLang="en-US" sz="1600" b="1" dirty="0">
                    <a:solidFill>
                      <a:schemeClr val="tx1"/>
                    </a:solidFill>
                    <a:ea typeface="微軟正黑體" panose="020B0604030504040204" pitchFamily="34" charset="-120"/>
                  </a:rPr>
                  <a:t>酷斯拉咖啡</a:t>
                </a:r>
              </a:p>
            </p:txBody>
          </p:sp>
          <p:pic>
            <p:nvPicPr>
              <p:cNvPr id="24" name="圖片 23">
                <a:extLst>
                  <a:ext uri="{FF2B5EF4-FFF2-40B4-BE49-F238E27FC236}">
                    <a16:creationId xmlns:a16="http://schemas.microsoft.com/office/drawing/2014/main" id="{E6E2227A-71CE-4B12-8732-AE249AE9B52F}"/>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27" b="90173" l="8046" r="90230">
                            <a14:foregroundMark x1="51149" y1="89017" x2="87931" y2="62428"/>
                            <a14:foregroundMark x1="87931" y1="62428" x2="78161" y2="17919"/>
                            <a14:foregroundMark x1="78161" y1="17919" x2="33908" y2="10405"/>
                            <a14:foregroundMark x1="33908" y1="10405" x2="69540" y2="39306"/>
                            <a14:foregroundMark x1="69540" y1="39306" x2="36207" y2="70520"/>
                            <a14:foregroundMark x1="36207" y1="70520" x2="78736" y2="54335"/>
                            <a14:foregroundMark x1="78736" y1="54335" x2="36782" y2="31792"/>
                            <a14:foregroundMark x1="36782" y1="31792" x2="83908" y2="34104"/>
                            <a14:foregroundMark x1="83908" y1="34104" x2="77586" y2="81503"/>
                            <a14:foregroundMark x1="77586" y1="81503" x2="85632" y2="34682"/>
                            <a14:foregroundMark x1="85632" y1="34682" x2="35057" y2="30636"/>
                            <a14:foregroundMark x1="35057" y1="30636" x2="50000" y2="31214"/>
                            <a14:foregroundMark x1="33333" y1="27168" x2="31609" y2="14451"/>
                            <a14:foregroundMark x1="30460" y1="24855" x2="22989" y2="17341"/>
                            <a14:foregroundMark x1="20115" y1="19075" x2="14368" y2="24855"/>
                            <a14:foregroundMark x1="34483" y1="77457" x2="34483" y2="77457"/>
                            <a14:foregroundMark x1="31034" y1="80347" x2="51724" y2="80925"/>
                            <a14:foregroundMark x1="48851" y1="88439" x2="50000" y2="89595"/>
                            <a14:foregroundMark x1="43678" y1="88439" x2="47701" y2="90173"/>
                            <a14:foregroundMark x1="49425" y1="91329" x2="75287" y2="80925"/>
                            <a14:foregroundMark x1="87356" y1="38728" x2="90230" y2="45087"/>
                            <a14:foregroundMark x1="43678" y1="51445" x2="27011" y2="53179"/>
                            <a14:foregroundMark x1="12644" y1="55491" x2="17816" y2="55491"/>
                            <a14:foregroundMark x1="8046" y1="55491" x2="8046" y2="55491"/>
                          </a14:backgroundRemoval>
                        </a14:imgEffect>
                      </a14:imgLayer>
                    </a14:imgProps>
                  </a:ext>
                </a:extLst>
              </a:blip>
              <a:stretch>
                <a:fillRect/>
              </a:stretch>
            </p:blipFill>
            <p:spPr>
              <a:xfrm>
                <a:off x="5006878" y="4889964"/>
                <a:ext cx="876662" cy="871623"/>
              </a:xfrm>
              <a:prstGeom prst="rect">
                <a:avLst/>
              </a:prstGeom>
            </p:spPr>
          </p:pic>
        </p:grpSp>
        <p:grpSp>
          <p:nvGrpSpPr>
            <p:cNvPr id="20" name="群組 19">
              <a:extLst>
                <a:ext uri="{FF2B5EF4-FFF2-40B4-BE49-F238E27FC236}">
                  <a16:creationId xmlns:a16="http://schemas.microsoft.com/office/drawing/2014/main" id="{34E8C5B3-987B-4BA7-BBEB-28114B1F163B}"/>
                </a:ext>
              </a:extLst>
            </p:cNvPr>
            <p:cNvGrpSpPr/>
            <p:nvPr/>
          </p:nvGrpSpPr>
          <p:grpSpPr>
            <a:xfrm>
              <a:off x="3345032" y="4958866"/>
              <a:ext cx="1152396" cy="1050826"/>
              <a:chOff x="3465763" y="5252916"/>
              <a:chExt cx="1152396" cy="1050826"/>
            </a:xfrm>
          </p:grpSpPr>
          <p:sp>
            <p:nvSpPr>
              <p:cNvPr id="21" name="文字方塊 20">
                <a:extLst>
                  <a:ext uri="{FF2B5EF4-FFF2-40B4-BE49-F238E27FC236}">
                    <a16:creationId xmlns:a16="http://schemas.microsoft.com/office/drawing/2014/main" id="{1BA4BF16-10AA-4A09-9349-8549E2D36A9B}"/>
                  </a:ext>
                </a:extLst>
              </p:cNvPr>
              <p:cNvSpPr txBox="1"/>
              <p:nvPr/>
            </p:nvSpPr>
            <p:spPr>
              <a:xfrm>
                <a:off x="3509588" y="5965188"/>
                <a:ext cx="1005403" cy="338554"/>
              </a:xfrm>
              <a:prstGeom prst="rect">
                <a:avLst/>
              </a:prstGeom>
              <a:noFill/>
            </p:spPr>
            <p:txBody>
              <a:bodyPr wrap="none" rtlCol="0">
                <a:spAutoFit/>
              </a:bodyPr>
              <a:lstStyle/>
              <a:p>
                <a:r>
                  <a:rPr lang="zh-TW" altLang="en-US" sz="1600" b="1" dirty="0">
                    <a:solidFill>
                      <a:schemeClr val="tx1"/>
                    </a:solidFill>
                    <a:ea typeface="微軟正黑體" panose="020B0604030504040204" pitchFamily="34" charset="-120"/>
                  </a:rPr>
                  <a:t>阿偉茶飲</a:t>
                </a:r>
              </a:p>
            </p:txBody>
          </p:sp>
          <p:pic>
            <p:nvPicPr>
              <p:cNvPr id="22" name="Picture 4" descr="ãé¿åé£²æãçåçæå°çµæ">
                <a:extLst>
                  <a:ext uri="{FF2B5EF4-FFF2-40B4-BE49-F238E27FC236}">
                    <a16:creationId xmlns:a16="http://schemas.microsoft.com/office/drawing/2014/main" id="{02A60E03-AAD5-49CD-9D8F-B610CADD14F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65763" y="5252916"/>
                <a:ext cx="1152396" cy="747500"/>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3" name="矩形 32">
            <a:extLst>
              <a:ext uri="{FF2B5EF4-FFF2-40B4-BE49-F238E27FC236}">
                <a16:creationId xmlns:a16="http://schemas.microsoft.com/office/drawing/2014/main" id="{39AF6C92-D3DB-4EC6-AA5D-8DA01CA726E1}"/>
              </a:ext>
            </a:extLst>
          </p:cNvPr>
          <p:cNvSpPr/>
          <p:nvPr/>
        </p:nvSpPr>
        <p:spPr>
          <a:xfrm>
            <a:off x="913299" y="3866743"/>
            <a:ext cx="7498873" cy="1961884"/>
          </a:xfrm>
          <a:prstGeom prst="rect">
            <a:avLst/>
          </a:prstGeom>
          <a:solidFill>
            <a:srgbClr val="FFFAEB"/>
          </a:solidFill>
          <a:ln>
            <a:solidFill>
              <a:schemeClr val="tx1">
                <a:lumMod val="65000"/>
                <a:lumOff val="35000"/>
              </a:schemeClr>
            </a:solidFill>
          </a:ln>
        </p:spPr>
        <p:txBody>
          <a:bodyPr wrap="square">
            <a:spAutoFit/>
          </a:bodyPr>
          <a:lstStyle/>
          <a:p>
            <a:pPr marL="625475" lvl="0" indent="-625475" algn="ctr">
              <a:lnSpc>
                <a:spcPct val="150000"/>
              </a:lnSpc>
              <a:defRPr/>
            </a:pPr>
            <a:r>
              <a:rPr kumimoji="0" lang="zh-TW" altLang="en-US" sz="2800" b="1" kern="0" dirty="0">
                <a:solidFill>
                  <a:schemeClr val="tx1"/>
                </a:solidFill>
                <a:ea typeface="微軟正黑體" panose="020B0604030504040204" pitchFamily="34" charset="-120"/>
              </a:rPr>
              <a:t>補助</a:t>
            </a:r>
            <a:r>
              <a:rPr kumimoji="0" lang="en-US" altLang="zh-TW" sz="2800" b="1" kern="0" dirty="0">
                <a:solidFill>
                  <a:srgbClr val="C00000"/>
                </a:solidFill>
                <a:ea typeface="微軟正黑體" panose="020B0604030504040204" pitchFamily="34" charset="-120"/>
              </a:rPr>
              <a:t>6</a:t>
            </a:r>
            <a:r>
              <a:rPr kumimoji="0" lang="zh-TW" altLang="en-US" sz="2800" b="1" kern="0" dirty="0">
                <a:solidFill>
                  <a:srgbClr val="C00000"/>
                </a:solidFill>
                <a:ea typeface="微軟正黑體" panose="020B0604030504040204" pitchFamily="34" charset="-120"/>
              </a:rPr>
              <a:t>家</a:t>
            </a:r>
            <a:r>
              <a:rPr kumimoji="0" lang="zh-TW" altLang="en-US" sz="2800" b="1" kern="0" dirty="0">
                <a:solidFill>
                  <a:schemeClr val="tx1"/>
                </a:solidFill>
                <a:ea typeface="微軟正黑體" panose="020B0604030504040204" pitchFamily="34" charset="-120"/>
              </a:rPr>
              <a:t>企業</a:t>
            </a:r>
            <a:r>
              <a:rPr lang="zh-TW" altLang="en-US" sz="2800" b="1" kern="0" dirty="0">
                <a:ea typeface="微軟正黑體" panose="020B0604030504040204" pitchFamily="34" charset="-120"/>
              </a:rPr>
              <a:t>，共計</a:t>
            </a:r>
            <a:r>
              <a:rPr lang="en-US" altLang="zh-TW" sz="2800" b="1" kern="0" dirty="0">
                <a:solidFill>
                  <a:srgbClr val="C00000"/>
                </a:solidFill>
                <a:ea typeface="微軟正黑體" panose="020B0604030504040204" pitchFamily="34" charset="-120"/>
              </a:rPr>
              <a:t>9</a:t>
            </a:r>
            <a:r>
              <a:rPr lang="zh-TW" altLang="en-US" sz="2800" b="1" kern="0" dirty="0">
                <a:solidFill>
                  <a:srgbClr val="C00000"/>
                </a:solidFill>
                <a:ea typeface="微軟正黑體" panose="020B0604030504040204" pitchFamily="34" charset="-120"/>
              </a:rPr>
              <a:t>家</a:t>
            </a:r>
            <a:r>
              <a:rPr lang="zh-TW" altLang="en-US" sz="2800" b="1" kern="0" dirty="0">
                <a:ea typeface="微軟正黑體" panose="020B0604030504040204" pitchFamily="34" charset="-120"/>
              </a:rPr>
              <a:t>門市</a:t>
            </a:r>
            <a:endParaRPr lang="en-US" altLang="zh-TW" sz="2800" b="1" kern="0" dirty="0">
              <a:ea typeface="微軟正黑體" panose="020B0604030504040204" pitchFamily="34" charset="-120"/>
            </a:endParaRPr>
          </a:p>
          <a:p>
            <a:pPr marL="625475" lvl="0" indent="-625475" algn="ctr">
              <a:lnSpc>
                <a:spcPct val="150000"/>
              </a:lnSpc>
              <a:defRPr/>
            </a:pPr>
            <a:r>
              <a:rPr lang="zh-TW" altLang="en-US" sz="2800" b="1" kern="0" dirty="0">
                <a:ea typeface="微軟正黑體" panose="020B0604030504040204" pitchFamily="34" charset="-120"/>
              </a:rPr>
              <a:t>協助</a:t>
            </a:r>
            <a:r>
              <a:rPr kumimoji="0" lang="zh-TW" altLang="en-US" sz="2800" b="1" kern="0" dirty="0">
                <a:solidFill>
                  <a:schemeClr val="tx1"/>
                </a:solidFill>
                <a:ea typeface="微軟正黑體" panose="020B0604030504040204" pitchFamily="34" charset="-120"/>
              </a:rPr>
              <a:t>汰換照明、空調及冷凍設備</a:t>
            </a:r>
            <a:endParaRPr kumimoji="0" lang="en-US" altLang="zh-TW" sz="2800" b="1" kern="0" dirty="0">
              <a:solidFill>
                <a:schemeClr val="tx1"/>
              </a:solidFill>
              <a:ea typeface="微軟正黑體" panose="020B0604030504040204" pitchFamily="34" charset="-120"/>
            </a:endParaRPr>
          </a:p>
          <a:p>
            <a:pPr marL="625475" lvl="0" indent="-625475" algn="ctr">
              <a:lnSpc>
                <a:spcPct val="150000"/>
              </a:lnSpc>
              <a:defRPr/>
            </a:pPr>
            <a:r>
              <a:rPr kumimoji="0" lang="zh-TW" altLang="en-US" sz="2800" b="1" kern="0" dirty="0">
                <a:solidFill>
                  <a:schemeClr val="tx1"/>
                </a:solidFill>
                <a:ea typeface="微軟正黑體" panose="020B0604030504040204" pitchFamily="34" charset="-120"/>
              </a:rPr>
              <a:t>可節省用電</a:t>
            </a:r>
            <a:r>
              <a:rPr kumimoji="0" lang="en-US" altLang="zh-TW" sz="2800" b="1" kern="0" dirty="0">
                <a:solidFill>
                  <a:srgbClr val="C00000"/>
                </a:solidFill>
                <a:ea typeface="微軟正黑體" panose="020B0604030504040204" pitchFamily="34" charset="-120"/>
              </a:rPr>
              <a:t>21</a:t>
            </a:r>
            <a:r>
              <a:rPr kumimoji="0" lang="zh-TW" altLang="en-US" sz="2800" b="1" kern="0" dirty="0">
                <a:solidFill>
                  <a:srgbClr val="C00000"/>
                </a:solidFill>
                <a:ea typeface="微軟正黑體" panose="020B0604030504040204" pitchFamily="34" charset="-120"/>
              </a:rPr>
              <a:t>萬度</a:t>
            </a:r>
            <a:r>
              <a:rPr kumimoji="0" lang="en-US" altLang="zh-TW" sz="2800" b="1" kern="0" dirty="0">
                <a:solidFill>
                  <a:srgbClr val="C00000"/>
                </a:solidFill>
                <a:ea typeface="微軟正黑體" panose="020B0604030504040204" pitchFamily="34" charset="-120"/>
              </a:rPr>
              <a:t>/</a:t>
            </a:r>
            <a:r>
              <a:rPr kumimoji="0" lang="zh-TW" altLang="en-US" sz="2800" b="1" kern="0" dirty="0">
                <a:solidFill>
                  <a:srgbClr val="C00000"/>
                </a:solidFill>
                <a:ea typeface="微軟正黑體" panose="020B0604030504040204" pitchFamily="34" charset="-120"/>
              </a:rPr>
              <a:t>年</a:t>
            </a:r>
            <a:r>
              <a:rPr kumimoji="0" lang="zh-TW" altLang="en-US" sz="2800" b="1" kern="0" dirty="0">
                <a:solidFill>
                  <a:schemeClr val="tx1"/>
                </a:solidFill>
                <a:ea typeface="微軟正黑體" panose="020B0604030504040204" pitchFamily="34" charset="-120"/>
              </a:rPr>
              <a:t>，節省</a:t>
            </a:r>
            <a:r>
              <a:rPr kumimoji="0" lang="en-US" altLang="zh-TW" sz="2800" b="1" kern="0" dirty="0">
                <a:solidFill>
                  <a:srgbClr val="C00000"/>
                </a:solidFill>
                <a:ea typeface="微軟正黑體" panose="020B0604030504040204" pitchFamily="34" charset="-120"/>
              </a:rPr>
              <a:t>83</a:t>
            </a:r>
            <a:r>
              <a:rPr kumimoji="0" lang="zh-TW" altLang="en-US" sz="2800" b="1" kern="0" dirty="0">
                <a:solidFill>
                  <a:srgbClr val="C00000"/>
                </a:solidFill>
                <a:ea typeface="微軟正黑體" panose="020B0604030504040204" pitchFamily="34" charset="-120"/>
              </a:rPr>
              <a:t>萬元</a:t>
            </a:r>
            <a:r>
              <a:rPr kumimoji="0" lang="zh-TW" altLang="en-US" sz="2800" b="1" kern="0" dirty="0">
                <a:solidFill>
                  <a:schemeClr val="tx1"/>
                </a:solidFill>
                <a:ea typeface="微軟正黑體" panose="020B0604030504040204" pitchFamily="34" charset="-120"/>
              </a:rPr>
              <a:t>的電費。</a:t>
            </a:r>
          </a:p>
        </p:txBody>
      </p:sp>
    </p:spTree>
    <p:extLst>
      <p:ext uri="{BB962C8B-B14F-4D97-AF65-F5344CB8AC3E}">
        <p14:creationId xmlns:p14="http://schemas.microsoft.com/office/powerpoint/2010/main" val="234102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lvl="0">
              <a:defRPr/>
            </a:pPr>
            <a:r>
              <a:rPr lang="zh-TW" altLang="en-US" sz="3200" b="1" dirty="0">
                <a:solidFill>
                  <a:prstClr val="black"/>
                </a:solidFill>
                <a:latin typeface="Times New Roman" panose="02020603050405020304" pitchFamily="18" charset="0"/>
                <a:cs typeface="Times New Roman" panose="02020603050405020304" pitchFamily="18" charset="0"/>
              </a:rPr>
              <a:t>參與輔導案之示範廠商</a:t>
            </a: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32</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32</a:t>
            </a:fld>
            <a:endParaRPr lang="zh-TW" altLang="en-US" dirty="0">
              <a:solidFill>
                <a:schemeClr val="tx1"/>
              </a:solidFill>
            </a:endParaRPr>
          </a:p>
        </p:txBody>
      </p:sp>
      <p:sp>
        <p:nvSpPr>
          <p:cNvPr id="34" name="矩形 33">
            <a:extLst>
              <a:ext uri="{FF2B5EF4-FFF2-40B4-BE49-F238E27FC236}">
                <a16:creationId xmlns:a16="http://schemas.microsoft.com/office/drawing/2014/main" id="{B5CE9D01-6AF9-43B6-B45F-3CFC726E4A06}"/>
              </a:ext>
            </a:extLst>
          </p:cNvPr>
          <p:cNvSpPr/>
          <p:nvPr/>
        </p:nvSpPr>
        <p:spPr>
          <a:xfrm>
            <a:off x="-36512" y="849851"/>
            <a:ext cx="9091561" cy="459869"/>
          </a:xfrm>
          <a:prstGeom prst="rect">
            <a:avLst/>
          </a:prstGeom>
        </p:spPr>
        <p:txBody>
          <a:bodyPr wrap="square">
            <a:spAutoFit/>
          </a:bodyPr>
          <a:lstStyle/>
          <a:p>
            <a:pPr marL="700088" indent="-342900" algn="just">
              <a:lnSpc>
                <a:spcPts val="3000"/>
              </a:lnSpc>
              <a:buFont typeface="Arial" panose="020B0604020202020204" pitchFamily="34" charset="0"/>
              <a:buChar char="•"/>
            </a:pPr>
            <a:r>
              <a:rPr lang="zh-TW" altLang="en-US" sz="2000" dirty="0">
                <a:solidFill>
                  <a:schemeClr val="tx1"/>
                </a:solidFill>
                <a:ea typeface="微軟正黑體" panose="020B0604030504040204" pitchFamily="34" charset="-120"/>
              </a:rPr>
              <a:t>改善措施及成效彙整表</a:t>
            </a:r>
            <a:endParaRPr lang="en-US" altLang="zh-TW" sz="2000" dirty="0">
              <a:solidFill>
                <a:schemeClr val="tx1"/>
              </a:solidFill>
              <a:ea typeface="微軟正黑體" panose="020B0604030504040204" pitchFamily="34" charset="-120"/>
            </a:endParaRPr>
          </a:p>
        </p:txBody>
      </p:sp>
      <p:graphicFrame>
        <p:nvGraphicFramePr>
          <p:cNvPr id="35" name="表格 34">
            <a:extLst>
              <a:ext uri="{FF2B5EF4-FFF2-40B4-BE49-F238E27FC236}">
                <a16:creationId xmlns:a16="http://schemas.microsoft.com/office/drawing/2014/main" id="{2129971F-1ED6-4592-AE24-B7762714C7C8}"/>
              </a:ext>
            </a:extLst>
          </p:cNvPr>
          <p:cNvGraphicFramePr>
            <a:graphicFrameLocks noGrp="1"/>
          </p:cNvGraphicFramePr>
          <p:nvPr>
            <p:extLst>
              <p:ext uri="{D42A27DB-BD31-4B8C-83A1-F6EECF244321}">
                <p14:modId xmlns:p14="http://schemas.microsoft.com/office/powerpoint/2010/main" val="2127072452"/>
              </p:ext>
            </p:extLst>
          </p:nvPr>
        </p:nvGraphicFramePr>
        <p:xfrm>
          <a:off x="467544" y="1322911"/>
          <a:ext cx="7739577" cy="4877580"/>
        </p:xfrm>
        <a:graphic>
          <a:graphicData uri="http://schemas.openxmlformats.org/drawingml/2006/table">
            <a:tbl>
              <a:tblPr firstRow="1" firstCol="1" bandRow="1">
                <a:tableStyleId>{5940675A-B579-460E-94D1-54222C63F5DA}</a:tableStyleId>
              </a:tblPr>
              <a:tblGrid>
                <a:gridCol w="1256871">
                  <a:extLst>
                    <a:ext uri="{9D8B030D-6E8A-4147-A177-3AD203B41FA5}">
                      <a16:colId xmlns:a16="http://schemas.microsoft.com/office/drawing/2014/main" val="136305338"/>
                    </a:ext>
                  </a:extLst>
                </a:gridCol>
                <a:gridCol w="1079775">
                  <a:extLst>
                    <a:ext uri="{9D8B030D-6E8A-4147-A177-3AD203B41FA5}">
                      <a16:colId xmlns:a16="http://schemas.microsoft.com/office/drawing/2014/main" val="3967078001"/>
                    </a:ext>
                  </a:extLst>
                </a:gridCol>
                <a:gridCol w="1080789">
                  <a:extLst>
                    <a:ext uri="{9D8B030D-6E8A-4147-A177-3AD203B41FA5}">
                      <a16:colId xmlns:a16="http://schemas.microsoft.com/office/drawing/2014/main" val="2664643230"/>
                    </a:ext>
                  </a:extLst>
                </a:gridCol>
                <a:gridCol w="1080789">
                  <a:extLst>
                    <a:ext uri="{9D8B030D-6E8A-4147-A177-3AD203B41FA5}">
                      <a16:colId xmlns:a16="http://schemas.microsoft.com/office/drawing/2014/main" val="2471803025"/>
                    </a:ext>
                  </a:extLst>
                </a:gridCol>
                <a:gridCol w="1079775">
                  <a:extLst>
                    <a:ext uri="{9D8B030D-6E8A-4147-A177-3AD203B41FA5}">
                      <a16:colId xmlns:a16="http://schemas.microsoft.com/office/drawing/2014/main" val="3651375272"/>
                    </a:ext>
                  </a:extLst>
                </a:gridCol>
                <a:gridCol w="1080789">
                  <a:extLst>
                    <a:ext uri="{9D8B030D-6E8A-4147-A177-3AD203B41FA5}">
                      <a16:colId xmlns:a16="http://schemas.microsoft.com/office/drawing/2014/main" val="2795535753"/>
                    </a:ext>
                  </a:extLst>
                </a:gridCol>
                <a:gridCol w="1080789">
                  <a:extLst>
                    <a:ext uri="{9D8B030D-6E8A-4147-A177-3AD203B41FA5}">
                      <a16:colId xmlns:a16="http://schemas.microsoft.com/office/drawing/2014/main" val="3987614138"/>
                    </a:ext>
                  </a:extLst>
                </a:gridCol>
              </a:tblGrid>
              <a:tr h="487976">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執行項目</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紅橘子</a:t>
                      </a:r>
                      <a:endParaRPr lang="zh-TW" sz="1600" b="1"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早午餐</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十二韻</a:t>
                      </a:r>
                      <a:endParaRPr lang="zh-TW" sz="1600" b="1"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茶飲</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竇爸</a:t>
                      </a:r>
                      <a:endParaRPr lang="zh-TW" sz="1600" b="1"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餐飲</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墊腳石</a:t>
                      </a:r>
                      <a:endParaRPr lang="zh-TW" sz="1600" b="1"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圖書</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阿偉</a:t>
                      </a:r>
                      <a:endParaRPr lang="zh-TW" sz="1600" b="1"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飲品</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tc>
                  <a:txBody>
                    <a:bodyPr/>
                    <a:lstStyle/>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酷斯拉</a:t>
                      </a:r>
                      <a:endParaRPr lang="zh-TW" sz="1600" b="1"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b="1" kern="0" dirty="0">
                          <a:effectLst/>
                          <a:latin typeface="微軟正黑體" panose="020B0604030504040204" pitchFamily="34" charset="-120"/>
                          <a:ea typeface="微軟正黑體" panose="020B0604030504040204" pitchFamily="34" charset="-120"/>
                        </a:rPr>
                        <a:t>咖啡</a:t>
                      </a:r>
                      <a:endParaRPr lang="zh-TW" sz="16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rgbClr val="FFC000"/>
                    </a:solidFill>
                  </a:tcPr>
                </a:tc>
                <a:extLst>
                  <a:ext uri="{0D108BD9-81ED-4DB2-BD59-A6C34878D82A}">
                    <a16:rowId xmlns:a16="http://schemas.microsoft.com/office/drawing/2014/main" val="437963103"/>
                  </a:ext>
                </a:extLst>
              </a:tr>
              <a:tr h="487976">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汰換</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照明設備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60000"/>
                        <a:lumOff val="4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4,579.29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4,098.22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8,030.00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147,899.46</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6,078.24</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6,056.55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extLst>
                  <a:ext uri="{0D108BD9-81ED-4DB2-BD59-A6C34878D82A}">
                    <a16:rowId xmlns:a16="http://schemas.microsoft.com/office/drawing/2014/main" val="3590387713"/>
                  </a:ext>
                </a:extLst>
              </a:tr>
              <a:tr h="487976">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汰換</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冷凍設備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60000"/>
                        <a:lumOff val="4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2,549.16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525.60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1,971.90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extLst>
                  <a:ext uri="{0D108BD9-81ED-4DB2-BD59-A6C34878D82A}">
                    <a16:rowId xmlns:a16="http://schemas.microsoft.com/office/drawing/2014/main" val="1672571596"/>
                  </a:ext>
                </a:extLst>
              </a:tr>
              <a:tr h="487976">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汰換</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空調設備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60000"/>
                        <a:lumOff val="4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24,382.00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extLst>
                  <a:ext uri="{0D108BD9-81ED-4DB2-BD59-A6C34878D82A}">
                    <a16:rowId xmlns:a16="http://schemas.microsoft.com/office/drawing/2014/main" val="1265120815"/>
                  </a:ext>
                </a:extLst>
              </a:tr>
              <a:tr h="487976">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清洗</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空調設備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60000"/>
                        <a:lumOff val="4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806.40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1,360.80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577.20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extLst>
                  <a:ext uri="{0D108BD9-81ED-4DB2-BD59-A6C34878D82A}">
                    <a16:rowId xmlns:a16="http://schemas.microsoft.com/office/drawing/2014/main" val="2937356542"/>
                  </a:ext>
                </a:extLst>
              </a:tr>
              <a:tr h="487976">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清洗</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冷凍設備</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60000"/>
                        <a:lumOff val="4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911.04</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867.24</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525.60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3">
                        <a:lumMod val="20000"/>
                        <a:lumOff val="80000"/>
                      </a:schemeClr>
                    </a:solidFill>
                  </a:tcPr>
                </a:tc>
                <a:extLst>
                  <a:ext uri="{0D108BD9-81ED-4DB2-BD59-A6C34878D82A}">
                    <a16:rowId xmlns:a16="http://schemas.microsoft.com/office/drawing/2014/main" val="1693419307"/>
                  </a:ext>
                </a:extLst>
              </a:tr>
              <a:tr h="232558">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總節能率</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tx2">
                        <a:lumMod val="40000"/>
                        <a:lumOff val="6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22.65%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27.31%</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31.43%</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45.35%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19.82%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43.35%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extLst>
                  <a:ext uri="{0D108BD9-81ED-4DB2-BD59-A6C34878D82A}">
                    <a16:rowId xmlns:a16="http://schemas.microsoft.com/office/drawing/2014/main" val="4102570957"/>
                  </a:ext>
                </a:extLst>
              </a:tr>
              <a:tr h="601354">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總節省</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電度數</a:t>
                      </a: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度</a:t>
                      </a:r>
                      <a:r>
                        <a:rPr lang="en-US" sz="1200" kern="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tx2">
                        <a:lumMod val="40000"/>
                        <a:lumOff val="6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6,296.73</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7,514.62</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32,412.00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147,899.46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7,964.64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9,131.25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extLst>
                  <a:ext uri="{0D108BD9-81ED-4DB2-BD59-A6C34878D82A}">
                    <a16:rowId xmlns:a16="http://schemas.microsoft.com/office/drawing/2014/main" val="2170574745"/>
                  </a:ext>
                </a:extLst>
              </a:tr>
              <a:tr h="487976">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總節省</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電費</a:t>
                      </a: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元</a:t>
                      </a:r>
                      <a:r>
                        <a:rPr lang="en-US" sz="1200" kern="0" dirty="0">
                          <a:effectLst/>
                          <a:latin typeface="微軟正黑體" panose="020B0604030504040204" pitchFamily="34" charset="-120"/>
                          <a:ea typeface="微軟正黑體" panose="020B0604030504040204" pitchFamily="34" charset="-120"/>
                        </a:rPr>
                        <a:t>)</a:t>
                      </a:r>
                      <a:endParaRPr lang="zh-TW" sz="16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tx2">
                        <a:lumMod val="40000"/>
                        <a:lumOff val="6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20,149.54</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30,885.09</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126,459.36</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600,613.46</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26,442.60</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27,393.75</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extLst>
                  <a:ext uri="{0D108BD9-81ED-4DB2-BD59-A6C34878D82A}">
                    <a16:rowId xmlns:a16="http://schemas.microsoft.com/office/drawing/2014/main" val="254070062"/>
                  </a:ext>
                </a:extLst>
              </a:tr>
              <a:tr h="601354">
                <a:tc>
                  <a:txBody>
                    <a:bodyPr/>
                    <a:lstStyle/>
                    <a:p>
                      <a:pPr indent="127000" algn="ctr">
                        <a:lnSpc>
                          <a:spcPts val="2000"/>
                        </a:lnSpc>
                        <a:spcBef>
                          <a:spcPts val="0"/>
                        </a:spcBef>
                        <a:spcAft>
                          <a:spcPts val="0"/>
                        </a:spcAft>
                      </a:pPr>
                      <a:r>
                        <a:rPr lang="zh-TW" sz="1600" kern="0" dirty="0">
                          <a:effectLst/>
                          <a:latin typeface="微軟正黑體" panose="020B0604030504040204" pitchFamily="34" charset="-120"/>
                          <a:ea typeface="微軟正黑體" panose="020B0604030504040204" pitchFamily="34" charset="-120"/>
                        </a:rPr>
                        <a:t>總減碳量</a:t>
                      </a:r>
                      <a:endParaRPr lang="zh-TW" sz="1600" kern="100" dirty="0">
                        <a:effectLst/>
                        <a:latin typeface="微軟正黑體" panose="020B0604030504040204" pitchFamily="34" charset="-120"/>
                        <a:ea typeface="微軟正黑體" panose="020B0604030504040204" pitchFamily="34" charset="-120"/>
                      </a:endParaRPr>
                    </a:p>
                    <a:p>
                      <a:pPr indent="127000" algn="ctr">
                        <a:lnSpc>
                          <a:spcPts val="2000"/>
                        </a:lnSpc>
                        <a:spcBef>
                          <a:spcPts val="0"/>
                        </a:spcBef>
                        <a:spcAft>
                          <a:spcPts val="0"/>
                        </a:spcAft>
                      </a:pPr>
                      <a:r>
                        <a:rPr lang="en-US" sz="1200" kern="0" dirty="0">
                          <a:effectLst/>
                          <a:latin typeface="微軟正黑體" panose="020B0604030504040204" pitchFamily="34" charset="-120"/>
                          <a:ea typeface="微軟正黑體" panose="020B0604030504040204" pitchFamily="34" charset="-120"/>
                        </a:rPr>
                        <a:t>(</a:t>
                      </a:r>
                      <a:r>
                        <a:rPr lang="zh-TW" sz="1200" kern="0" dirty="0">
                          <a:effectLst/>
                          <a:latin typeface="微軟正黑體" panose="020B0604030504040204" pitchFamily="34" charset="-120"/>
                          <a:ea typeface="微軟正黑體" panose="020B0604030504040204" pitchFamily="34" charset="-120"/>
                        </a:rPr>
                        <a:t>公斤</a:t>
                      </a:r>
                      <a:r>
                        <a:rPr lang="en-US" sz="1200" kern="0" dirty="0">
                          <a:effectLst/>
                          <a:latin typeface="微軟正黑體" panose="020B0604030504040204" pitchFamily="34" charset="-120"/>
                          <a:ea typeface="微軟正黑體" panose="020B0604030504040204" pitchFamily="34" charset="-120"/>
                        </a:rPr>
                        <a:t>CO2e)</a:t>
                      </a:r>
                      <a:endParaRPr lang="zh-TW" sz="12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tx2">
                        <a:lumMod val="40000"/>
                        <a:lumOff val="6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3,488.39</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4,163.10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17,956.25</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a:effectLst/>
                          <a:latin typeface="微軟正黑體" panose="020B0604030504040204" pitchFamily="34" charset="-120"/>
                          <a:ea typeface="微軟正黑體" panose="020B0604030504040204" pitchFamily="34" charset="-120"/>
                        </a:rPr>
                        <a:t>81,936.30</a:t>
                      </a:r>
                      <a:endParaRPr lang="zh-TW" sz="14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4,412.41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tc>
                  <a:txBody>
                    <a:bodyPr/>
                    <a:lstStyle/>
                    <a:p>
                      <a:pPr indent="127000" algn="ctr">
                        <a:lnSpc>
                          <a:spcPts val="2000"/>
                        </a:lnSpc>
                        <a:spcBef>
                          <a:spcPts val="0"/>
                        </a:spcBef>
                        <a:spcAft>
                          <a:spcPts val="0"/>
                        </a:spcAft>
                      </a:pPr>
                      <a:r>
                        <a:rPr lang="en-US" sz="1400" kern="0" dirty="0">
                          <a:effectLst/>
                          <a:latin typeface="微軟正黑體" panose="020B0604030504040204" pitchFamily="34" charset="-120"/>
                          <a:ea typeface="微軟正黑體" panose="020B0604030504040204" pitchFamily="34" charset="-120"/>
                        </a:rPr>
                        <a:t>5,058.71</a:t>
                      </a:r>
                      <a:endParaRPr lang="zh-TW" sz="14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11696" marR="11696" marT="0" marB="0" anchor="ctr">
                    <a:solidFill>
                      <a:schemeClr val="accent1">
                        <a:lumMod val="20000"/>
                        <a:lumOff val="80000"/>
                      </a:schemeClr>
                    </a:solidFill>
                  </a:tcPr>
                </a:tc>
                <a:extLst>
                  <a:ext uri="{0D108BD9-81ED-4DB2-BD59-A6C34878D82A}">
                    <a16:rowId xmlns:a16="http://schemas.microsoft.com/office/drawing/2014/main" val="4190951918"/>
                  </a:ext>
                </a:extLst>
              </a:tr>
            </a:tbl>
          </a:graphicData>
        </a:graphic>
      </p:graphicFrame>
    </p:spTree>
    <p:extLst>
      <p:ext uri="{BB962C8B-B14F-4D97-AF65-F5344CB8AC3E}">
        <p14:creationId xmlns:p14="http://schemas.microsoft.com/office/powerpoint/2010/main" val="22018809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7873156D-7C5F-46CB-B8E1-00AEBAFEF3C6}"/>
              </a:ext>
            </a:extLst>
          </p:cNvPr>
          <p:cNvSpPr txBox="1">
            <a:spLocks/>
          </p:cNvSpPr>
          <p:nvPr/>
        </p:nvSpPr>
        <p:spPr>
          <a:xfrm>
            <a:off x="1763688" y="-58389"/>
            <a:ext cx="5688632" cy="751962"/>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微軟正黑體" pitchFamily="34" charset="-120"/>
                <a:ea typeface="微軟正黑體" pitchFamily="34" charset="-120"/>
                <a:cs typeface="+mj-cs"/>
              </a:defRPr>
            </a:lvl1pPr>
          </a:lstStyle>
          <a:p>
            <a:pPr>
              <a:defRPr/>
            </a:pPr>
            <a:r>
              <a:rPr lang="zh-TW" altLang="en-US" sz="3200" b="1" dirty="0"/>
              <a:t>聯絡資訊</a:t>
            </a:r>
          </a:p>
        </p:txBody>
      </p:sp>
      <p:sp>
        <p:nvSpPr>
          <p:cNvPr id="12" name="矩形 11">
            <a:extLst>
              <a:ext uri="{FF2B5EF4-FFF2-40B4-BE49-F238E27FC236}">
                <a16:creationId xmlns:a16="http://schemas.microsoft.com/office/drawing/2014/main" id="{090E968B-9C11-4681-97DC-33B5140F1BA0}"/>
              </a:ext>
            </a:extLst>
          </p:cNvPr>
          <p:cNvSpPr/>
          <p:nvPr/>
        </p:nvSpPr>
        <p:spPr>
          <a:xfrm>
            <a:off x="4662736" y="3545396"/>
            <a:ext cx="864097"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投影片編號版面配置區 1">
            <a:extLst>
              <a:ext uri="{FF2B5EF4-FFF2-40B4-BE49-F238E27FC236}">
                <a16:creationId xmlns:a16="http://schemas.microsoft.com/office/drawing/2014/main" id="{AE0336DE-D805-47CC-B7A4-926B2BF3842C}"/>
              </a:ext>
            </a:extLst>
          </p:cNvPr>
          <p:cNvSpPr txBox="1">
            <a:spLocks/>
          </p:cNvSpPr>
          <p:nvPr/>
        </p:nvSpPr>
        <p:spPr>
          <a:xfrm>
            <a:off x="7024481" y="6636551"/>
            <a:ext cx="2133600" cy="221449"/>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E1762D9-BF67-4166-A4E0-1820CE8BD53A}" type="slidenum">
              <a:rPr lang="zh-TW" altLang="en-US" sz="1200" smtClean="0">
                <a:solidFill>
                  <a:schemeClr val="bg1"/>
                </a:solidFill>
              </a:rPr>
              <a:pPr algn="r"/>
              <a:t>33</a:t>
            </a:fld>
            <a:endParaRPr lang="zh-TW" altLang="en-US" sz="1200" dirty="0">
              <a:solidFill>
                <a:schemeClr val="bg1"/>
              </a:solidFill>
            </a:endParaRPr>
          </a:p>
        </p:txBody>
      </p:sp>
      <p:sp>
        <p:nvSpPr>
          <p:cNvPr id="4" name="投影片編號版面配置區 3">
            <a:extLst>
              <a:ext uri="{FF2B5EF4-FFF2-40B4-BE49-F238E27FC236}">
                <a16:creationId xmlns:a16="http://schemas.microsoft.com/office/drawing/2014/main" id="{84BCF19E-1622-4C53-A6F4-DDB66EA3CE92}"/>
              </a:ext>
            </a:extLst>
          </p:cNvPr>
          <p:cNvSpPr>
            <a:spLocks noGrp="1"/>
          </p:cNvSpPr>
          <p:nvPr>
            <p:ph type="sldNum" sz="quarter" idx="4"/>
          </p:nvPr>
        </p:nvSpPr>
        <p:spPr>
          <a:xfrm>
            <a:off x="6998664" y="6483746"/>
            <a:ext cx="2133600" cy="365125"/>
          </a:xfrm>
        </p:spPr>
        <p:txBody>
          <a:bodyPr/>
          <a:lstStyle/>
          <a:p>
            <a:fld id="{4E1762D9-BF67-4166-A4E0-1820CE8BD53A}" type="slidenum">
              <a:rPr lang="en-US" altLang="zh-TW" smtClean="0">
                <a:solidFill>
                  <a:schemeClr val="tx1"/>
                </a:solidFill>
              </a:rPr>
              <a:pPr/>
              <a:t>33</a:t>
            </a:fld>
            <a:endParaRPr lang="zh-TW" altLang="en-US" dirty="0">
              <a:solidFill>
                <a:schemeClr val="tx1"/>
              </a:solidFill>
            </a:endParaRPr>
          </a:p>
        </p:txBody>
      </p:sp>
      <p:sp>
        <p:nvSpPr>
          <p:cNvPr id="9" name="矩形 8">
            <a:extLst>
              <a:ext uri="{FF2B5EF4-FFF2-40B4-BE49-F238E27FC236}">
                <a16:creationId xmlns:a16="http://schemas.microsoft.com/office/drawing/2014/main" id="{DFEC172C-9FF3-49CD-AF31-8559161C4AEC}"/>
              </a:ext>
            </a:extLst>
          </p:cNvPr>
          <p:cNvSpPr/>
          <p:nvPr/>
        </p:nvSpPr>
        <p:spPr>
          <a:xfrm>
            <a:off x="554678" y="1124744"/>
            <a:ext cx="8106652" cy="4840812"/>
          </a:xfrm>
          <a:prstGeom prst="rect">
            <a:avLst/>
          </a:prstGeom>
        </p:spPr>
        <p:txBody>
          <a:bodyPr wrap="square">
            <a:spAutoFit/>
          </a:bodyPr>
          <a:lstStyle/>
          <a:p>
            <a:pPr marL="342900" marR="264160" lvl="2" indent="-342900" algn="just">
              <a:lnSpc>
                <a:spcPts val="2880"/>
              </a:lnSpc>
              <a:spcBef>
                <a:spcPts val="600"/>
              </a:spcBef>
              <a:spcAft>
                <a:spcPts val="600"/>
              </a:spcAft>
              <a:buFont typeface="Arial" panose="020B0604020202020204" pitchFamily="34" charset="0"/>
              <a:buChar char="•"/>
            </a:pPr>
            <a:r>
              <a:rPr lang="zh-TW" altLang="zh-TW" sz="2400" b="1" dirty="0">
                <a:solidFill>
                  <a:srgbClr val="002060"/>
                </a:solidFill>
                <a:latin typeface="微軟正黑體" pitchFamily="34" charset="-120"/>
                <a:ea typeface="微軟正黑體" pitchFamily="34" charset="-120"/>
              </a:rPr>
              <a:t>聯絡窗口</a:t>
            </a:r>
          </a:p>
          <a:p>
            <a:pPr marR="264160" indent="360363">
              <a:lnSpc>
                <a:spcPct val="200000"/>
              </a:lnSpc>
            </a:pPr>
            <a:r>
              <a:rPr lang="zh-TW"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江艾恩 小姐  電話</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02-7707-4841</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Email</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hlinkClick r:id="rId2"/>
              </a:rPr>
              <a:t>aienchiang@cdri.org.tw</a:t>
            </a:r>
            <a:endPar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R="264160" indent="360363">
              <a:lnSpc>
                <a:spcPct val="200000"/>
              </a:lnSpc>
            </a:pP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林嘉儀 小姐  電話：</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02-7707-4859</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Email</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hlinkClick r:id="rId3"/>
              </a:rPr>
              <a:t>Jennylin@cdri.org.tw</a:t>
            </a:r>
            <a:endPar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marR="264160" lvl="2" indent="-342900" algn="just">
              <a:lnSpc>
                <a:spcPts val="2880"/>
              </a:lnSpc>
              <a:spcBef>
                <a:spcPts val="1800"/>
              </a:spcBef>
              <a:spcAft>
                <a:spcPts val="600"/>
              </a:spcAft>
              <a:buFont typeface="Arial" panose="020B0604020202020204" pitchFamily="34" charset="0"/>
              <a:buChar char="•"/>
            </a:pPr>
            <a:r>
              <a:rPr lang="zh-TW" altLang="en-US" sz="2400" b="1" dirty="0">
                <a:solidFill>
                  <a:srgbClr val="002060"/>
                </a:solidFill>
                <a:latin typeface="微軟正黑體" pitchFamily="34" charset="-120"/>
                <a:ea typeface="微軟正黑體" pitchFamily="34" charset="-120"/>
              </a:rPr>
              <a:t>相關連結</a:t>
            </a:r>
            <a:endParaRPr lang="en-US" altLang="zh-TW" sz="2400" b="1" dirty="0">
              <a:solidFill>
                <a:srgbClr val="002060"/>
              </a:solidFill>
              <a:latin typeface="微軟正黑體" pitchFamily="34" charset="-120"/>
              <a:ea typeface="微軟正黑體" pitchFamily="34" charset="-120"/>
            </a:endParaRPr>
          </a:p>
          <a:p>
            <a:pPr marL="342900" marR="264160" lvl="2" indent="-342900" algn="just">
              <a:lnSpc>
                <a:spcPts val="2880"/>
              </a:lnSpc>
              <a:spcBef>
                <a:spcPts val="600"/>
              </a:spcBef>
              <a:spcAft>
                <a:spcPts val="600"/>
              </a:spcAft>
              <a:buFont typeface="+mj-lt"/>
              <a:buAutoNum type="arabicPeriod"/>
            </a:pP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108</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年度商業服務業溫室氣體減量示範輔導</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申請須知</a:t>
            </a: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a:t>
            </a:r>
          </a:p>
          <a:p>
            <a:pPr marL="0" marR="264160" lvl="2" algn="just">
              <a:lnSpc>
                <a:spcPts val="2880"/>
              </a:lnSpc>
              <a:spcBef>
                <a:spcPts val="600"/>
              </a:spcBef>
              <a:spcAft>
                <a:spcPts val="600"/>
              </a:spcAft>
            </a:pP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hlinkClick r:id="rId4"/>
              </a:rPr>
              <a:t>https://reurl.cc/8X0Wy</a:t>
            </a:r>
            <a:endPar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342900" marR="264160" lvl="2" indent="-342900" algn="just">
              <a:lnSpc>
                <a:spcPts val="2880"/>
              </a:lnSpc>
              <a:spcBef>
                <a:spcPts val="600"/>
              </a:spcBef>
              <a:spcAft>
                <a:spcPts val="600"/>
              </a:spcAft>
              <a:buFont typeface="+mj-lt"/>
              <a:buAutoNum type="arabicPeriod" startAt="2"/>
            </a:pPr>
            <a:r>
              <a:rPr lang="zh-TW" altLang="en-US"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rPr>
              <a:t>商業服務業節能財務分析系統：免費進行汰換設備成本效益試算</a:t>
            </a:r>
            <a:endPar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264160" lvl="2" algn="just">
              <a:lnSpc>
                <a:spcPts val="2880"/>
              </a:lnSpc>
              <a:spcBef>
                <a:spcPts val="600"/>
              </a:spcBef>
              <a:spcAft>
                <a:spcPts val="600"/>
              </a:spcAft>
            </a:pPr>
            <a:r>
              <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hlinkClick r:id="rId5"/>
              </a:rPr>
              <a:t>http://www.cdri.org.tw/xcdoc/cont?xsmsid=0I201508803854474724</a:t>
            </a:r>
            <a:endPar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a:p>
            <a:pPr marL="0" marR="264160" lvl="2" algn="just">
              <a:lnSpc>
                <a:spcPts val="2880"/>
              </a:lnSpc>
              <a:spcBef>
                <a:spcPts val="600"/>
              </a:spcBef>
              <a:spcAft>
                <a:spcPts val="600"/>
              </a:spcAft>
            </a:pPr>
            <a:endParaRPr lang="en-US" altLang="zh-TW" spc="10" dirty="0">
              <a:solidFill>
                <a:srgbClr val="00000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5" name="圖片 4">
            <a:extLst>
              <a:ext uri="{FF2B5EF4-FFF2-40B4-BE49-F238E27FC236}">
                <a16:creationId xmlns:a16="http://schemas.microsoft.com/office/drawing/2014/main" id="{D1B32D7F-D6B3-420C-A367-D029B9D9C5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3957" y="2924944"/>
            <a:ext cx="1537373" cy="1537373"/>
          </a:xfrm>
          <a:prstGeom prst="rect">
            <a:avLst/>
          </a:prstGeom>
        </p:spPr>
      </p:pic>
    </p:spTree>
    <p:extLst>
      <p:ext uri="{BB962C8B-B14F-4D97-AF65-F5344CB8AC3E}">
        <p14:creationId xmlns:p14="http://schemas.microsoft.com/office/powerpoint/2010/main" val="34359022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a:xfrm>
            <a:off x="0" y="2690446"/>
            <a:ext cx="9144000" cy="1477108"/>
          </a:xfrm>
        </p:spPr>
        <p:txBody>
          <a:bodyPr>
            <a:normAutofit/>
          </a:bodyPr>
          <a:lstStyle/>
          <a:p>
            <a:pPr eaLnBrk="1" hangingPunct="1"/>
            <a:r>
              <a:rPr lang="zh-TW" altLang="en-US" sz="4800" b="1" dirty="0">
                <a:solidFill>
                  <a:srgbClr val="009999"/>
                </a:solidFill>
              </a:rPr>
              <a:t>簡報完畢 感謝聆聽</a:t>
            </a:r>
            <a:r>
              <a:rPr lang="en-US" altLang="zh-TW" sz="4800" b="1" dirty="0">
                <a:solidFill>
                  <a:srgbClr val="009999"/>
                </a:solidFill>
                <a:sym typeface="Wingdings" panose="05000000000000000000" pitchFamily="2" charset="2"/>
              </a:rPr>
              <a:t></a:t>
            </a:r>
            <a:endParaRPr lang="zh-TW" altLang="en-US" sz="4800" b="1" dirty="0">
              <a:solidFill>
                <a:srgbClr val="009999"/>
              </a:solidFill>
            </a:endParaRPr>
          </a:p>
        </p:txBody>
      </p:sp>
      <p:sp>
        <p:nvSpPr>
          <p:cNvPr id="4" name="投影片編號版面配置區 3">
            <a:extLst>
              <a:ext uri="{FF2B5EF4-FFF2-40B4-BE49-F238E27FC236}">
                <a16:creationId xmlns:a16="http://schemas.microsoft.com/office/drawing/2014/main" id="{DCDC5D91-A43A-41E7-A78F-B8FD7B82B1CB}"/>
              </a:ext>
            </a:extLst>
          </p:cNvPr>
          <p:cNvSpPr>
            <a:spLocks noGrp="1"/>
          </p:cNvSpPr>
          <p:nvPr>
            <p:ph type="sldNum" sz="quarter" idx="4"/>
          </p:nvPr>
        </p:nvSpPr>
        <p:spPr>
          <a:xfrm>
            <a:off x="7046912" y="6592267"/>
            <a:ext cx="2133600" cy="365125"/>
          </a:xfrm>
        </p:spPr>
        <p:txBody>
          <a:bodyPr/>
          <a:lstStyle/>
          <a:p>
            <a:fld id="{4E1762D9-BF67-4166-A4E0-1820CE8BD53A}" type="slidenum">
              <a:rPr lang="zh-TW" altLang="en-US" smtClean="0">
                <a:solidFill>
                  <a:schemeClr val="bg1"/>
                </a:solidFill>
              </a:rPr>
              <a:pPr/>
              <a:t>34</a:t>
            </a:fld>
            <a:endParaRPr lang="zh-TW" altLang="en-US" dirty="0">
              <a:solidFill>
                <a:schemeClr val="bg1"/>
              </a:solidFill>
            </a:endParaRPr>
          </a:p>
        </p:txBody>
      </p:sp>
    </p:spTree>
    <p:extLst>
      <p:ext uri="{BB962C8B-B14F-4D97-AF65-F5344CB8AC3E}">
        <p14:creationId xmlns:p14="http://schemas.microsoft.com/office/powerpoint/2010/main" val="1021668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79512" y="2996953"/>
            <a:ext cx="8852520" cy="792088"/>
          </a:xfrm>
        </p:spPr>
        <p:txBody>
          <a:bodyPr>
            <a:normAutofit/>
          </a:bodyPr>
          <a:lstStyle/>
          <a:p>
            <a:pPr lvl="0" algn="ctr"/>
            <a:r>
              <a:rPr lang="zh-TW" altLang="en-US" dirty="0">
                <a:cs typeface="Times New Roman" panose="02020603050405020304" pitchFamily="18" charset="0"/>
              </a:rPr>
              <a:t>壹、申請資格與流程</a:t>
            </a:r>
          </a:p>
        </p:txBody>
      </p:sp>
      <p:sp>
        <p:nvSpPr>
          <p:cNvPr id="4" name="投影片編號版面配置區 3"/>
          <p:cNvSpPr>
            <a:spLocks noGrp="1"/>
          </p:cNvSpPr>
          <p:nvPr>
            <p:ph type="sldNum" sz="quarter" idx="4294967295"/>
          </p:nvPr>
        </p:nvSpPr>
        <p:spPr>
          <a:xfrm>
            <a:off x="7020272" y="6592267"/>
            <a:ext cx="2133600" cy="365125"/>
          </a:xfrm>
          <a:prstGeom prst="rect">
            <a:avLst/>
          </a:prstGeom>
        </p:spPr>
        <p:txBody>
          <a:bodyPr/>
          <a:lstStyle/>
          <a:p>
            <a:fld id="{4E1762D9-BF67-4166-A4E0-1820CE8BD53A}" type="slidenum">
              <a:rPr lang="zh-TW" altLang="en-US" smtClean="0">
                <a:latin typeface="標楷體" panose="03000509000000000000" pitchFamily="65" charset="-120"/>
                <a:ea typeface="標楷體" panose="03000509000000000000" pitchFamily="65" charset="-120"/>
              </a:rPr>
              <a:pPr/>
              <a:t>4</a:t>
            </a:fld>
            <a:endParaRPr lang="zh-TW" altLang="en-US">
              <a:latin typeface="標楷體" panose="03000509000000000000" pitchFamily="65" charset="-120"/>
              <a:ea typeface="標楷體" panose="03000509000000000000" pitchFamily="65" charset="-120"/>
            </a:endParaRPr>
          </a:p>
        </p:txBody>
      </p:sp>
      <p:grpSp>
        <p:nvGrpSpPr>
          <p:cNvPr id="6" name="群組 32"/>
          <p:cNvGrpSpPr>
            <a:grpSpLocks/>
          </p:cNvGrpSpPr>
          <p:nvPr/>
        </p:nvGrpSpPr>
        <p:grpSpPr bwMode="auto">
          <a:xfrm>
            <a:off x="160283" y="4153902"/>
            <a:ext cx="3199371" cy="2585407"/>
            <a:chOff x="323850" y="333375"/>
            <a:chExt cx="6265863" cy="5761038"/>
          </a:xfrm>
        </p:grpSpPr>
        <p:sp>
          <p:nvSpPr>
            <p:cNvPr id="7" name="Oval 38">
              <a:extLst/>
            </p:cNvPr>
            <p:cNvSpPr>
              <a:spLocks noChangeArrowheads="1"/>
            </p:cNvSpPr>
            <p:nvPr/>
          </p:nvSpPr>
          <p:spPr bwMode="gray">
            <a:xfrm>
              <a:off x="685342" y="333375"/>
              <a:ext cx="5904371" cy="5761038"/>
            </a:xfrm>
            <a:prstGeom prst="ellipse">
              <a:avLst/>
            </a:prstGeom>
            <a:gradFill rotWithShape="1">
              <a:gsLst>
                <a:gs pos="0">
                  <a:schemeClr val="bg2">
                    <a:alpha val="48000"/>
                  </a:schemeClr>
                </a:gs>
                <a:gs pos="100000">
                  <a:schemeClr val="bg2">
                    <a:gamma/>
                    <a:tint val="0"/>
                    <a:invGamma/>
                    <a:alpha val="80000"/>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8" name="Oval 40">
              <a:extLst/>
            </p:cNvPr>
            <p:cNvSpPr>
              <a:spLocks noChangeArrowheads="1"/>
            </p:cNvSpPr>
            <p:nvPr/>
          </p:nvSpPr>
          <p:spPr bwMode="gray">
            <a:xfrm>
              <a:off x="971523" y="1629706"/>
              <a:ext cx="3528312" cy="3669677"/>
            </a:xfrm>
            <a:prstGeom prst="ellipse">
              <a:avLst/>
            </a:prstGeom>
            <a:solidFill>
              <a:schemeClr val="accent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9" name="Oval 42">
              <a:extLst/>
            </p:cNvPr>
            <p:cNvSpPr>
              <a:spLocks noChangeArrowheads="1"/>
            </p:cNvSpPr>
            <p:nvPr/>
          </p:nvSpPr>
          <p:spPr bwMode="gray">
            <a:xfrm>
              <a:off x="1543886" y="403870"/>
              <a:ext cx="933855" cy="936021"/>
            </a:xfrm>
            <a:prstGeom prst="ellipse">
              <a:avLst/>
            </a:prstGeom>
            <a:solidFill>
              <a:schemeClr val="tx2"/>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0" name="Oval 43">
              <a:extLst/>
            </p:cNvPr>
            <p:cNvSpPr>
              <a:spLocks noChangeArrowheads="1"/>
            </p:cNvSpPr>
            <p:nvPr/>
          </p:nvSpPr>
          <p:spPr bwMode="gray">
            <a:xfrm>
              <a:off x="4209890" y="2636224"/>
              <a:ext cx="1227567" cy="1225835"/>
            </a:xfrm>
            <a:prstGeom prst="ellipse">
              <a:avLst/>
            </a:prstGeom>
            <a:solidFill>
              <a:srgbClr val="1BABE5">
                <a:alpha val="1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1" name="Oval 49">
              <a:extLst/>
            </p:cNvPr>
            <p:cNvSpPr>
              <a:spLocks noChangeArrowheads="1"/>
            </p:cNvSpPr>
            <p:nvPr/>
          </p:nvSpPr>
          <p:spPr bwMode="gray">
            <a:xfrm>
              <a:off x="994117" y="1649289"/>
              <a:ext cx="3490657" cy="3630511"/>
            </a:xfrm>
            <a:prstGeom prst="ellipse">
              <a:avLst/>
            </a:prstGeom>
            <a:blipFill dpi="0" rotWithShape="1">
              <a:blip r:embed="rId2"/>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2" name="Oval 50">
              <a:extLst/>
            </p:cNvPr>
            <p:cNvSpPr>
              <a:spLocks noChangeArrowheads="1"/>
            </p:cNvSpPr>
            <p:nvPr/>
          </p:nvSpPr>
          <p:spPr bwMode="gray">
            <a:xfrm>
              <a:off x="1585306" y="435202"/>
              <a:ext cx="899966" cy="896857"/>
            </a:xfrm>
            <a:prstGeom prst="ellipse">
              <a:avLst/>
            </a:prstGeom>
            <a:blipFill dpi="0" rotWithShape="1">
              <a:blip r:embed="rId3"/>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3" name="Oval 44">
              <a:extLst/>
            </p:cNvPr>
            <p:cNvSpPr>
              <a:spLocks noChangeArrowheads="1"/>
            </p:cNvSpPr>
            <p:nvPr/>
          </p:nvSpPr>
          <p:spPr bwMode="gray">
            <a:xfrm>
              <a:off x="3855929" y="3501750"/>
              <a:ext cx="1581528" cy="1582230"/>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algn="ctr" eaLnBrk="1" hangingPunct="1">
                <a:defRPr/>
              </a:pPr>
              <a:endParaRPr kumimoji="0" lang="x-none" altLang="x-none" b="1">
                <a:solidFill>
                  <a:srgbClr val="000000"/>
                </a:solidFill>
                <a:latin typeface="Arial" charset="0"/>
                <a:ea typeface=""/>
              </a:endParaRPr>
            </a:p>
          </p:txBody>
        </p:sp>
        <p:sp>
          <p:nvSpPr>
            <p:cNvPr id="14" name="Oval 51">
              <a:extLst/>
            </p:cNvPr>
            <p:cNvSpPr>
              <a:spLocks noChangeArrowheads="1"/>
            </p:cNvSpPr>
            <p:nvPr/>
          </p:nvSpPr>
          <p:spPr bwMode="gray">
            <a:xfrm>
              <a:off x="3882287" y="3521333"/>
              <a:ext cx="1532577" cy="1543066"/>
            </a:xfrm>
            <a:prstGeom prst="ellipse">
              <a:avLst/>
            </a:prstGeom>
            <a:blipFill dpi="0" rotWithShape="1">
              <a:blip r:embed="rId4"/>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sp>
          <p:nvSpPr>
            <p:cNvPr id="15" name="Oval 41">
              <a:extLst/>
            </p:cNvPr>
            <p:cNvSpPr>
              <a:spLocks noChangeArrowheads="1"/>
            </p:cNvSpPr>
            <p:nvPr/>
          </p:nvSpPr>
          <p:spPr bwMode="gray">
            <a:xfrm>
              <a:off x="323850" y="1269396"/>
              <a:ext cx="1438437" cy="1511734"/>
            </a:xfrm>
            <a:prstGeom prst="ellipse">
              <a:avLst/>
            </a:prstGeom>
            <a:solidFill>
              <a:schemeClr val="folHlink"/>
            </a:solidFill>
            <a:ln w="38100">
              <a:solidFill>
                <a:schemeClr val="bg1"/>
              </a:solidFill>
              <a:round/>
              <a:headEnd/>
              <a:tailEnd/>
            </a:ln>
            <a:effectLst>
              <a:outerShdw blurRad="63500" dist="89803" dir="2700000" algn="ctr" rotWithShape="0">
                <a:srgbClr val="000000">
                  <a:alpha val="19000"/>
                </a:srgbClr>
              </a:outerShdw>
            </a:effectLst>
          </p:spPr>
          <p:txBody>
            <a:bodyPr wrap="none" anchor="ctr"/>
            <a:lstStyle/>
            <a:p>
              <a:pPr eaLnBrk="1" hangingPunct="1">
                <a:defRPr/>
              </a:pPr>
              <a:endParaRPr kumimoji="0" lang="zh-TW" altLang="en-US" b="1">
                <a:solidFill>
                  <a:srgbClr val="000000"/>
                </a:solidFill>
                <a:latin typeface="Arial" charset="0"/>
                <a:ea typeface=""/>
              </a:endParaRPr>
            </a:p>
          </p:txBody>
        </p:sp>
        <p:sp>
          <p:nvSpPr>
            <p:cNvPr id="16" name="Oval 52">
              <a:extLst/>
            </p:cNvPr>
            <p:cNvSpPr>
              <a:spLocks noChangeArrowheads="1"/>
            </p:cNvSpPr>
            <p:nvPr/>
          </p:nvSpPr>
          <p:spPr bwMode="gray">
            <a:xfrm>
              <a:off x="331381" y="1288979"/>
              <a:ext cx="1419608" cy="1460820"/>
            </a:xfrm>
            <a:prstGeom prst="ellipse">
              <a:avLst/>
            </a:prstGeom>
            <a:blipFill dpi="0" rotWithShape="1">
              <a:blip r:embed="rId5"/>
              <a:srcRect/>
              <a:stretch>
                <a:fillRect/>
              </a:stretch>
            </a:bli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defRPr/>
              </a:pPr>
              <a:endParaRPr kumimoji="0" lang="zh-TW" altLang="en-US" b="1">
                <a:solidFill>
                  <a:srgbClr val="000000"/>
                </a:solidFill>
                <a:latin typeface="Arial" charset="0"/>
                <a:ea typeface=""/>
              </a:endParaRPr>
            </a:p>
          </p:txBody>
        </p:sp>
      </p:grpSp>
    </p:spTree>
    <p:extLst>
      <p:ext uri="{BB962C8B-B14F-4D97-AF65-F5344CB8AC3E}">
        <p14:creationId xmlns:p14="http://schemas.microsoft.com/office/powerpoint/2010/main" val="3341778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48687F8-5198-42CF-B934-9A0484825578}"/>
              </a:ext>
            </a:extLst>
          </p:cNvPr>
          <p:cNvSpPr>
            <a:spLocks noGrp="1"/>
          </p:cNvSpPr>
          <p:nvPr>
            <p:ph type="sldNum" sz="quarter" idx="4"/>
          </p:nvPr>
        </p:nvSpPr>
        <p:spPr>
          <a:xfrm>
            <a:off x="6990349" y="6476066"/>
            <a:ext cx="2133600" cy="365125"/>
          </a:xfrm>
        </p:spPr>
        <p:txBody>
          <a:bodyPr/>
          <a:lstStyle/>
          <a:p>
            <a:fld id="{4E1762D9-BF67-4166-A4E0-1820CE8BD53A}" type="slidenum">
              <a:rPr lang="zh-TW" altLang="en-US" smtClean="0">
                <a:solidFill>
                  <a:schemeClr val="tx1"/>
                </a:solidFill>
              </a:rPr>
              <a:pPr/>
              <a:t>5</a:t>
            </a:fld>
            <a:endParaRPr lang="zh-TW" altLang="en-US" dirty="0">
              <a:solidFill>
                <a:schemeClr val="tx1"/>
              </a:solidFill>
            </a:endParaRPr>
          </a:p>
        </p:txBody>
      </p:sp>
      <p:sp>
        <p:nvSpPr>
          <p:cNvPr id="3" name="文字方塊 2">
            <a:extLst>
              <a:ext uri="{FF2B5EF4-FFF2-40B4-BE49-F238E27FC236}">
                <a16:creationId xmlns:a16="http://schemas.microsoft.com/office/drawing/2014/main" id="{147549C5-8CF6-4AA8-9BC2-A608766D091A}"/>
              </a:ext>
            </a:extLst>
          </p:cNvPr>
          <p:cNvSpPr txBox="1"/>
          <p:nvPr/>
        </p:nvSpPr>
        <p:spPr>
          <a:xfrm>
            <a:off x="1587701" y="260648"/>
            <a:ext cx="5688632" cy="584775"/>
          </a:xfrm>
          <a:prstGeom prst="rect">
            <a:avLst/>
          </a:prstGeom>
          <a:solidFill>
            <a:schemeClr val="bg1"/>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一、緣起與目的</a:t>
            </a:r>
          </a:p>
        </p:txBody>
      </p:sp>
      <p:sp>
        <p:nvSpPr>
          <p:cNvPr id="11" name="內容版面配置區 2">
            <a:extLst>
              <a:ext uri="{FF2B5EF4-FFF2-40B4-BE49-F238E27FC236}">
                <a16:creationId xmlns:a16="http://schemas.microsoft.com/office/drawing/2014/main" id="{9D68F626-1AF0-4103-ADD1-56688DCB5BCB}"/>
              </a:ext>
            </a:extLst>
          </p:cNvPr>
          <p:cNvSpPr txBox="1">
            <a:spLocks/>
          </p:cNvSpPr>
          <p:nvPr/>
        </p:nvSpPr>
        <p:spPr>
          <a:xfrm>
            <a:off x="358393" y="1484784"/>
            <a:ext cx="8147248" cy="3528392"/>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ts val="2880"/>
              </a:lnSpc>
              <a:spcBef>
                <a:spcPts val="600"/>
              </a:spcBef>
              <a:spcAft>
                <a:spcPts val="600"/>
              </a:spcAft>
            </a:pPr>
            <a:r>
              <a:rPr lang="zh-TW" altLang="en-US" sz="2400" b="1" dirty="0">
                <a:solidFill>
                  <a:srgbClr val="002060"/>
                </a:solidFill>
              </a:rPr>
              <a:t>緣起與目的</a:t>
            </a:r>
            <a:endParaRPr lang="en-US" altLang="zh-TW" sz="2400" b="1" dirty="0">
              <a:solidFill>
                <a:srgbClr val="002060"/>
              </a:solidFill>
            </a:endParaRPr>
          </a:p>
          <a:p>
            <a:pPr marL="357188" indent="0" algn="just">
              <a:lnSpc>
                <a:spcPts val="3000"/>
              </a:lnSpc>
              <a:spcBef>
                <a:spcPts val="600"/>
              </a:spcBef>
              <a:spcAft>
                <a:spcPts val="600"/>
              </a:spcAft>
              <a:buFont typeface="Arial" panose="020B0604020202020204" pitchFamily="34" charset="0"/>
              <a:buNone/>
            </a:pPr>
            <a:r>
              <a:rPr lang="zh-TW" altLang="en-US" sz="2000" dirty="0"/>
              <a:t>協助</a:t>
            </a:r>
            <a:r>
              <a:rPr lang="zh-TW" altLang="en-US" sz="2000" b="1" dirty="0">
                <a:solidFill>
                  <a:srgbClr val="C00000"/>
                </a:solidFill>
              </a:rPr>
              <a:t>零售、餐飲連鎖加盟業者</a:t>
            </a:r>
            <a:r>
              <a:rPr lang="zh-TW" altLang="en-US" sz="2000" dirty="0"/>
              <a:t>進行</a:t>
            </a:r>
            <a:r>
              <a:rPr lang="zh-TW" altLang="en-US" sz="2000" b="1" dirty="0">
                <a:solidFill>
                  <a:srgbClr val="C00000"/>
                </a:solidFill>
              </a:rPr>
              <a:t>整體節能改善</a:t>
            </a:r>
            <a:r>
              <a:rPr lang="zh-TW" altLang="en-US" sz="2000" dirty="0"/>
              <a:t>，例如</a:t>
            </a:r>
            <a:r>
              <a:rPr lang="en-US" altLang="zh-TW" sz="2000" dirty="0"/>
              <a:t>:</a:t>
            </a:r>
            <a:r>
              <a:rPr lang="zh-TW" altLang="en-US" sz="2000" b="1" dirty="0">
                <a:solidFill>
                  <a:srgbClr val="C00000"/>
                </a:solidFill>
              </a:rPr>
              <a:t>更換</a:t>
            </a:r>
            <a:r>
              <a:rPr lang="zh-TW" altLang="en-US" sz="2000" dirty="0"/>
              <a:t>或</a:t>
            </a:r>
            <a:r>
              <a:rPr lang="zh-TW" altLang="en-US" sz="2000" b="1" dirty="0">
                <a:solidFill>
                  <a:srgbClr val="C00000"/>
                </a:solidFill>
              </a:rPr>
              <a:t>使用</a:t>
            </a:r>
            <a:r>
              <a:rPr lang="zh-TW" altLang="en-US" sz="2000" dirty="0"/>
              <a:t>節能</a:t>
            </a:r>
            <a:r>
              <a:rPr lang="zh-TW" altLang="en-US" sz="2000" b="1" dirty="0">
                <a:solidFill>
                  <a:srgbClr val="C00000"/>
                </a:solidFill>
              </a:rPr>
              <a:t>照明</a:t>
            </a:r>
            <a:r>
              <a:rPr lang="zh-TW" altLang="en-US" sz="2000" dirty="0"/>
              <a:t>、</a:t>
            </a:r>
            <a:r>
              <a:rPr lang="zh-TW" altLang="en-US" sz="2000" b="1" dirty="0">
                <a:solidFill>
                  <a:srgbClr val="C00000"/>
                </a:solidFill>
              </a:rPr>
              <a:t>空調</a:t>
            </a:r>
            <a:r>
              <a:rPr lang="zh-TW" altLang="en-US" sz="2000" dirty="0"/>
              <a:t>、</a:t>
            </a:r>
            <a:r>
              <a:rPr lang="zh-TW" altLang="en-US" sz="2000" b="1" dirty="0">
                <a:solidFill>
                  <a:srgbClr val="C00000"/>
                </a:solidFill>
              </a:rPr>
              <a:t>冷凍冷藏</a:t>
            </a:r>
            <a:r>
              <a:rPr lang="zh-TW" altLang="en-US" sz="2000" dirty="0"/>
              <a:t>等設備，或從事其他</a:t>
            </a:r>
            <a:r>
              <a:rPr lang="zh-TW" altLang="en-US" sz="2000" b="1" dirty="0">
                <a:solidFill>
                  <a:srgbClr val="C00000"/>
                </a:solidFill>
              </a:rPr>
              <a:t>節能改善工程</a:t>
            </a:r>
            <a:r>
              <a:rPr lang="zh-TW" altLang="en-US" sz="2000" dirty="0"/>
              <a:t>或</a:t>
            </a:r>
            <a:r>
              <a:rPr lang="zh-TW" altLang="en-US" sz="2000" b="1" dirty="0">
                <a:solidFill>
                  <a:srgbClr val="C00000"/>
                </a:solidFill>
              </a:rPr>
              <a:t>系統</a:t>
            </a:r>
            <a:r>
              <a:rPr lang="zh-TW" altLang="en-US" sz="2000" dirty="0"/>
              <a:t>，以持續建立相關</a:t>
            </a:r>
            <a:r>
              <a:rPr lang="zh-TW" altLang="en-US" sz="2000" b="1" dirty="0">
                <a:solidFill>
                  <a:srgbClr val="C00000"/>
                </a:solidFill>
              </a:rPr>
              <a:t>示範輔導案例</a:t>
            </a:r>
            <a:r>
              <a:rPr lang="zh-TW" altLang="en-US" sz="2000" dirty="0"/>
              <a:t>，並有效降低我國商業服務業</a:t>
            </a:r>
            <a:r>
              <a:rPr lang="zh-TW" altLang="en-US" sz="2000" b="1" dirty="0">
                <a:solidFill>
                  <a:srgbClr val="C00000"/>
                </a:solidFill>
              </a:rPr>
              <a:t>溫室氣體排放量</a:t>
            </a:r>
            <a:r>
              <a:rPr lang="zh-TW" altLang="en-US" sz="2000" dirty="0"/>
              <a:t>與</a:t>
            </a:r>
            <a:r>
              <a:rPr lang="zh-TW" altLang="en-US" sz="2000" b="1" dirty="0">
                <a:solidFill>
                  <a:srgbClr val="C00000"/>
                </a:solidFill>
              </a:rPr>
              <a:t>用電量</a:t>
            </a:r>
            <a:r>
              <a:rPr lang="zh-TW" altLang="en-US" sz="2000" dirty="0"/>
              <a:t>。</a:t>
            </a:r>
            <a:endParaRPr lang="en-US" altLang="zh-TW" sz="2000" dirty="0"/>
          </a:p>
          <a:p>
            <a:pPr>
              <a:lnSpc>
                <a:spcPts val="2880"/>
              </a:lnSpc>
              <a:spcBef>
                <a:spcPts val="600"/>
              </a:spcBef>
              <a:spcAft>
                <a:spcPts val="600"/>
              </a:spcAft>
            </a:pPr>
            <a:r>
              <a:rPr lang="zh-TW" altLang="en-US" sz="2400" b="1" dirty="0">
                <a:solidFill>
                  <a:srgbClr val="002060"/>
                </a:solidFill>
              </a:rPr>
              <a:t>辦理單位</a:t>
            </a:r>
            <a:endParaRPr lang="en-US" altLang="zh-TW" sz="2400" b="1" dirty="0">
              <a:solidFill>
                <a:srgbClr val="002060"/>
              </a:solidFill>
            </a:endParaRPr>
          </a:p>
          <a:p>
            <a:pPr marL="0" indent="357188">
              <a:buFont typeface="Arial" panose="020B0604020202020204" pitchFamily="34" charset="0"/>
              <a:buNone/>
            </a:pPr>
            <a:r>
              <a:rPr lang="zh-TW" altLang="zh-TW" sz="2000" dirty="0"/>
              <a:t>主辦單位：經濟部商業司</a:t>
            </a:r>
          </a:p>
          <a:p>
            <a:pPr marL="0" indent="357188">
              <a:buFont typeface="Arial" panose="020B0604020202020204" pitchFamily="34" charset="0"/>
              <a:buNone/>
            </a:pPr>
            <a:r>
              <a:rPr lang="zh-TW" altLang="zh-TW" sz="2000" dirty="0"/>
              <a:t>執行單位：財團法人商業發展研究院</a:t>
            </a:r>
            <a:endParaRPr lang="en-US" altLang="zh-TW" sz="2000" dirty="0"/>
          </a:p>
          <a:p>
            <a:pPr marL="0" indent="357188">
              <a:buFont typeface="Arial" panose="020B0604020202020204" pitchFamily="34" charset="0"/>
              <a:buNone/>
            </a:pPr>
            <a:endParaRPr lang="zh-TW" altLang="zh-TW" sz="2000" dirty="0"/>
          </a:p>
          <a:p>
            <a:pPr marL="0" indent="0">
              <a:lnSpc>
                <a:spcPts val="2880"/>
              </a:lnSpc>
              <a:spcBef>
                <a:spcPts val="600"/>
              </a:spcBef>
              <a:spcAft>
                <a:spcPts val="600"/>
              </a:spcAft>
              <a:buFont typeface="Arial" panose="020B0604020202020204" pitchFamily="34" charset="0"/>
              <a:buNone/>
            </a:pPr>
            <a:endParaRPr lang="zh-TW" altLang="en-US" sz="2400" b="1" dirty="0">
              <a:solidFill>
                <a:srgbClr val="002060"/>
              </a:solidFill>
            </a:endParaRPr>
          </a:p>
        </p:txBody>
      </p:sp>
      <p:pic>
        <p:nvPicPr>
          <p:cNvPr id="12" name="圖片 11">
            <a:extLst>
              <a:ext uri="{FF2B5EF4-FFF2-40B4-BE49-F238E27FC236}">
                <a16:creationId xmlns:a16="http://schemas.microsoft.com/office/drawing/2014/main" id="{25249EA6-FC1D-4AFA-B45D-6588900149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63233" y="5247217"/>
            <a:ext cx="1641835" cy="1260108"/>
          </a:xfrm>
          <a:prstGeom prst="rect">
            <a:avLst/>
          </a:prstGeom>
        </p:spPr>
      </p:pic>
      <p:pic>
        <p:nvPicPr>
          <p:cNvPr id="13" name="圖片 12">
            <a:extLst>
              <a:ext uri="{FF2B5EF4-FFF2-40B4-BE49-F238E27FC236}">
                <a16:creationId xmlns:a16="http://schemas.microsoft.com/office/drawing/2014/main" id="{1F6B371E-3FD6-453D-BA89-8637012EF583}"/>
              </a:ext>
            </a:extLst>
          </p:cNvPr>
          <p:cNvPicPr>
            <a:picLocks noChangeAspect="1"/>
          </p:cNvPicPr>
          <p:nvPr/>
        </p:nvPicPr>
        <p:blipFill rotWithShape="1">
          <a:blip r:embed="rId3">
            <a:extLst>
              <a:ext uri="{28A0092B-C50C-407E-A947-70E740481C1C}">
                <a14:useLocalDpi xmlns:a14="http://schemas.microsoft.com/office/drawing/2010/main" val="0"/>
              </a:ext>
            </a:extLst>
          </a:blip>
          <a:srcRect t="16570" r="60937" b="4682"/>
          <a:stretch/>
        </p:blipFill>
        <p:spPr>
          <a:xfrm>
            <a:off x="5292080" y="4965939"/>
            <a:ext cx="782591" cy="1565183"/>
          </a:xfrm>
          <a:prstGeom prst="rect">
            <a:avLst/>
          </a:prstGeom>
        </p:spPr>
      </p:pic>
      <p:pic>
        <p:nvPicPr>
          <p:cNvPr id="14" name="圖片 13">
            <a:extLst>
              <a:ext uri="{FF2B5EF4-FFF2-40B4-BE49-F238E27FC236}">
                <a16:creationId xmlns:a16="http://schemas.microsoft.com/office/drawing/2014/main" id="{5F3EFB39-B587-4F0B-A11C-28960C914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1406" y="3911508"/>
            <a:ext cx="1330792" cy="1184405"/>
          </a:xfrm>
          <a:prstGeom prst="rect">
            <a:avLst/>
          </a:prstGeom>
        </p:spPr>
      </p:pic>
      <p:pic>
        <p:nvPicPr>
          <p:cNvPr id="15" name="圖片 14">
            <a:extLst>
              <a:ext uri="{FF2B5EF4-FFF2-40B4-BE49-F238E27FC236}">
                <a16:creationId xmlns:a16="http://schemas.microsoft.com/office/drawing/2014/main" id="{A066D6AD-503E-48D5-9740-F191CBE3CA34}"/>
              </a:ext>
            </a:extLst>
          </p:cNvPr>
          <p:cNvPicPr>
            <a:picLocks noChangeAspect="1"/>
          </p:cNvPicPr>
          <p:nvPr/>
        </p:nvPicPr>
        <p:blipFill rotWithShape="1">
          <a:blip r:embed="rId3">
            <a:extLst>
              <a:ext uri="{28A0092B-C50C-407E-A947-70E740481C1C}">
                <a14:useLocalDpi xmlns:a14="http://schemas.microsoft.com/office/drawing/2010/main" val="0"/>
              </a:ext>
            </a:extLst>
          </a:blip>
          <a:srcRect l="41113" b="57875"/>
          <a:stretch/>
        </p:blipFill>
        <p:spPr>
          <a:xfrm>
            <a:off x="6990349" y="4131014"/>
            <a:ext cx="1378496" cy="946677"/>
          </a:xfrm>
          <a:prstGeom prst="rect">
            <a:avLst/>
          </a:prstGeom>
        </p:spPr>
      </p:pic>
    </p:spTree>
    <p:extLst>
      <p:ext uri="{BB962C8B-B14F-4D97-AF65-F5344CB8AC3E}">
        <p14:creationId xmlns:p14="http://schemas.microsoft.com/office/powerpoint/2010/main" val="3249112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48687F8-5198-42CF-B934-9A0484825578}"/>
              </a:ext>
            </a:extLst>
          </p:cNvPr>
          <p:cNvSpPr>
            <a:spLocks noGrp="1"/>
          </p:cNvSpPr>
          <p:nvPr>
            <p:ph type="sldNum" sz="quarter" idx="4"/>
          </p:nvPr>
        </p:nvSpPr>
        <p:spPr>
          <a:xfrm>
            <a:off x="7010400" y="6484613"/>
            <a:ext cx="2133600" cy="365125"/>
          </a:xfrm>
        </p:spPr>
        <p:txBody>
          <a:bodyPr/>
          <a:lstStyle/>
          <a:p>
            <a:fld id="{4E1762D9-BF67-4166-A4E0-1820CE8BD53A}" type="slidenum">
              <a:rPr lang="zh-TW" altLang="en-US" smtClean="0">
                <a:solidFill>
                  <a:schemeClr val="tx1"/>
                </a:solidFill>
              </a:rPr>
              <a:pPr/>
              <a:t>6</a:t>
            </a:fld>
            <a:endParaRPr lang="zh-TW" altLang="en-US" dirty="0">
              <a:solidFill>
                <a:schemeClr val="tx1"/>
              </a:solidFill>
            </a:endParaRPr>
          </a:p>
        </p:txBody>
      </p:sp>
      <p:sp>
        <p:nvSpPr>
          <p:cNvPr id="3" name="文字方塊 2">
            <a:extLst>
              <a:ext uri="{FF2B5EF4-FFF2-40B4-BE49-F238E27FC236}">
                <a16:creationId xmlns:a16="http://schemas.microsoft.com/office/drawing/2014/main" id="{147549C5-8CF6-4AA8-9BC2-A608766D091A}"/>
              </a:ext>
            </a:extLst>
          </p:cNvPr>
          <p:cNvSpPr txBox="1"/>
          <p:nvPr/>
        </p:nvSpPr>
        <p:spPr>
          <a:xfrm>
            <a:off x="1691680" y="249461"/>
            <a:ext cx="5457494" cy="584775"/>
          </a:xfrm>
          <a:prstGeom prst="rect">
            <a:avLst/>
          </a:prstGeom>
          <a:solidFill>
            <a:schemeClr val="bg1"/>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二、申請資格</a:t>
            </a:r>
            <a:r>
              <a:rPr lang="en-US" altLang="zh-TW" sz="3200" b="1" dirty="0">
                <a:latin typeface="微軟正黑體" panose="020B0604030504040204" pitchFamily="34" charset="-120"/>
                <a:ea typeface="微軟正黑體" panose="020B0604030504040204" pitchFamily="34" charset="-120"/>
              </a:rPr>
              <a:t>(1/3)</a:t>
            </a:r>
            <a:endParaRPr lang="zh-TW" altLang="en-US" sz="3200" b="1" dirty="0">
              <a:latin typeface="微軟正黑體" panose="020B0604030504040204" pitchFamily="34" charset="-120"/>
              <a:ea typeface="微軟正黑體" panose="020B0604030504040204" pitchFamily="34" charset="-120"/>
            </a:endParaRPr>
          </a:p>
        </p:txBody>
      </p:sp>
      <p:sp>
        <p:nvSpPr>
          <p:cNvPr id="10" name="內容版面配置區 2">
            <a:extLst>
              <a:ext uri="{FF2B5EF4-FFF2-40B4-BE49-F238E27FC236}">
                <a16:creationId xmlns:a16="http://schemas.microsoft.com/office/drawing/2014/main" id="{FC240F49-6191-43D4-B96E-9DA1794FE90C}"/>
              </a:ext>
            </a:extLst>
          </p:cNvPr>
          <p:cNvSpPr txBox="1">
            <a:spLocks/>
          </p:cNvSpPr>
          <p:nvPr/>
        </p:nvSpPr>
        <p:spPr>
          <a:xfrm>
            <a:off x="323528" y="896663"/>
            <a:ext cx="8496944" cy="506467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ts val="2880"/>
              </a:lnSpc>
              <a:spcBef>
                <a:spcPts val="600"/>
              </a:spcBef>
            </a:pPr>
            <a:r>
              <a:rPr lang="zh-TW" altLang="en-US" sz="2400" b="1" dirty="0">
                <a:solidFill>
                  <a:srgbClr val="002060"/>
                </a:solidFill>
              </a:rPr>
              <a:t>申請資格</a:t>
            </a:r>
            <a:endParaRPr lang="en-US" altLang="zh-TW" sz="2400" b="1" dirty="0">
              <a:solidFill>
                <a:srgbClr val="002060"/>
              </a:solidFill>
            </a:endParaRPr>
          </a:p>
          <a:p>
            <a:pPr marL="449263" indent="-449263" algn="just">
              <a:lnSpc>
                <a:spcPts val="3000"/>
              </a:lnSpc>
              <a:spcBef>
                <a:spcPts val="600"/>
              </a:spcBef>
              <a:spcAft>
                <a:spcPts val="600"/>
              </a:spcAft>
              <a:buNone/>
            </a:pPr>
            <a:r>
              <a:rPr lang="en-US" altLang="zh-TW" sz="2000" dirty="0"/>
              <a:t>(</a:t>
            </a:r>
            <a:r>
              <a:rPr lang="zh-TW" altLang="en-US" sz="2000" dirty="0"/>
              <a:t>一</a:t>
            </a:r>
            <a:r>
              <a:rPr lang="en-US" altLang="zh-TW" sz="2000" dirty="0"/>
              <a:t>)</a:t>
            </a:r>
            <a:r>
              <a:rPr lang="zh-TW" altLang="en-US" sz="2000" dirty="0"/>
              <a:t>申請單位營業性質為</a:t>
            </a:r>
            <a:r>
              <a:rPr lang="zh-TW" altLang="en-US" sz="2000" b="1" dirty="0">
                <a:solidFill>
                  <a:srgbClr val="C00000"/>
                </a:solidFill>
              </a:rPr>
              <a:t>連鎖暨加盟</a:t>
            </a:r>
            <a:r>
              <a:rPr lang="zh-TW" altLang="en-US" sz="2000" dirty="0"/>
              <a:t>，營業項目為</a:t>
            </a:r>
            <a:r>
              <a:rPr lang="zh-TW" altLang="en-US" sz="2000" b="1" dirty="0">
                <a:solidFill>
                  <a:srgbClr val="C00000"/>
                </a:solidFill>
              </a:rPr>
              <a:t>零售</a:t>
            </a:r>
            <a:r>
              <a:rPr lang="zh-TW" altLang="en-US" sz="2000" dirty="0"/>
              <a:t>或</a:t>
            </a:r>
            <a:r>
              <a:rPr lang="en-US" altLang="zh-TW" sz="2000" dirty="0"/>
              <a:t>(</a:t>
            </a:r>
            <a:r>
              <a:rPr lang="zh-TW" altLang="en-US" sz="2000" dirty="0"/>
              <a:t>與</a:t>
            </a:r>
            <a:r>
              <a:rPr lang="en-US" altLang="zh-TW" sz="2000" dirty="0"/>
              <a:t>)</a:t>
            </a:r>
            <a:r>
              <a:rPr lang="zh-TW" altLang="en-US" sz="2000" b="1" dirty="0">
                <a:solidFill>
                  <a:srgbClr val="C00000"/>
                </a:solidFill>
              </a:rPr>
              <a:t>餐飲</a:t>
            </a:r>
            <a:r>
              <a:rPr lang="zh-TW" altLang="en-US" sz="2000" dirty="0"/>
              <a:t>業，須由</a:t>
            </a:r>
            <a:r>
              <a:rPr lang="zh-TW" altLang="en-US" sz="2000" b="1" dirty="0">
                <a:solidFill>
                  <a:srgbClr val="C00000"/>
                </a:solidFill>
              </a:rPr>
              <a:t>連鎖加盟總部</a:t>
            </a:r>
            <a:r>
              <a:rPr lang="zh-TW" altLang="en-US" sz="2000" dirty="0"/>
              <a:t>申請：</a:t>
            </a:r>
          </a:p>
          <a:p>
            <a:pPr marL="849313" lvl="1" indent="-449263" algn="just">
              <a:lnSpc>
                <a:spcPts val="3000"/>
              </a:lnSpc>
              <a:spcBef>
                <a:spcPts val="0"/>
              </a:spcBef>
              <a:spcAft>
                <a:spcPts val="600"/>
              </a:spcAft>
              <a:buNone/>
            </a:pPr>
            <a:r>
              <a:rPr lang="en-US" altLang="zh-TW" sz="1800" b="1" dirty="0"/>
              <a:t>(1)</a:t>
            </a:r>
            <a:r>
              <a:rPr lang="zh-TW" altLang="en-US" sz="1800" b="1" u="sng" dirty="0"/>
              <a:t>甲組</a:t>
            </a:r>
            <a:r>
              <a:rPr lang="zh-TW" altLang="en-US" sz="1800" dirty="0"/>
              <a:t>：擁有總店、直營與加盟分店等</a:t>
            </a:r>
            <a:r>
              <a:rPr lang="en-US" altLang="zh-TW" sz="1800" b="1" dirty="0">
                <a:solidFill>
                  <a:srgbClr val="C00000"/>
                </a:solidFill>
              </a:rPr>
              <a:t>20</a:t>
            </a:r>
            <a:r>
              <a:rPr lang="zh-TW" altLang="en-US" sz="1800" b="1" dirty="0">
                <a:solidFill>
                  <a:srgbClr val="C00000"/>
                </a:solidFill>
              </a:rPr>
              <a:t>家</a:t>
            </a:r>
            <a:r>
              <a:rPr lang="en-US" altLang="zh-TW" sz="1800" dirty="0"/>
              <a:t>(</a:t>
            </a:r>
            <a:r>
              <a:rPr lang="zh-TW" altLang="en-US" sz="1800" dirty="0"/>
              <a:t>含</a:t>
            </a:r>
            <a:r>
              <a:rPr lang="en-US" altLang="zh-TW" sz="1800" dirty="0"/>
              <a:t>)</a:t>
            </a:r>
            <a:r>
              <a:rPr lang="zh-TW" altLang="en-US" sz="1800" dirty="0"/>
              <a:t>以上之門店。</a:t>
            </a:r>
          </a:p>
          <a:p>
            <a:pPr marL="400050" lvl="1" indent="0" algn="just">
              <a:lnSpc>
                <a:spcPts val="3000"/>
              </a:lnSpc>
              <a:spcBef>
                <a:spcPts val="0"/>
              </a:spcBef>
              <a:spcAft>
                <a:spcPts val="600"/>
              </a:spcAft>
              <a:buNone/>
            </a:pPr>
            <a:r>
              <a:rPr lang="en-US" altLang="zh-TW" sz="1800" b="1" dirty="0"/>
              <a:t>(2)</a:t>
            </a:r>
            <a:r>
              <a:rPr lang="zh-TW" altLang="en-US" sz="1800" b="1" u="sng" dirty="0"/>
              <a:t>乙組</a:t>
            </a:r>
            <a:r>
              <a:rPr lang="zh-TW" altLang="en-US" sz="1800" dirty="0"/>
              <a:t>：擁有總店、直營與加盟分店等</a:t>
            </a:r>
            <a:r>
              <a:rPr lang="en-US" altLang="zh-TW" sz="1800" b="1" dirty="0">
                <a:solidFill>
                  <a:srgbClr val="C00000"/>
                </a:solidFill>
              </a:rPr>
              <a:t>5</a:t>
            </a:r>
            <a:r>
              <a:rPr lang="zh-TW" altLang="en-US" sz="1800" b="1" dirty="0">
                <a:solidFill>
                  <a:srgbClr val="C00000"/>
                </a:solidFill>
              </a:rPr>
              <a:t>家</a:t>
            </a:r>
            <a:r>
              <a:rPr lang="en-US" altLang="zh-TW" sz="1800" dirty="0"/>
              <a:t>(</a:t>
            </a:r>
            <a:r>
              <a:rPr lang="zh-TW" altLang="en-US" sz="1800" dirty="0"/>
              <a:t>含</a:t>
            </a:r>
            <a:r>
              <a:rPr lang="en-US" altLang="zh-TW" sz="1800" dirty="0"/>
              <a:t>)</a:t>
            </a:r>
            <a:r>
              <a:rPr lang="zh-TW" altLang="en-US" sz="1800" dirty="0"/>
              <a:t>以上、</a:t>
            </a:r>
            <a:r>
              <a:rPr lang="en-US" altLang="zh-TW" sz="1800" b="1" dirty="0">
                <a:solidFill>
                  <a:srgbClr val="C00000"/>
                </a:solidFill>
              </a:rPr>
              <a:t>19</a:t>
            </a:r>
            <a:r>
              <a:rPr lang="zh-TW" altLang="en-US" sz="1800" b="1" dirty="0">
                <a:solidFill>
                  <a:srgbClr val="C00000"/>
                </a:solidFill>
              </a:rPr>
              <a:t>家</a:t>
            </a:r>
            <a:r>
              <a:rPr lang="en-US" altLang="zh-TW" sz="1800" dirty="0"/>
              <a:t>(</a:t>
            </a:r>
            <a:r>
              <a:rPr lang="zh-TW" altLang="en-US" sz="1800" dirty="0"/>
              <a:t>含</a:t>
            </a:r>
            <a:r>
              <a:rPr lang="en-US" altLang="zh-TW" sz="1800" dirty="0"/>
              <a:t>)</a:t>
            </a:r>
            <a:r>
              <a:rPr lang="zh-TW" altLang="en-US" sz="1800" dirty="0"/>
              <a:t>以下之門店。</a:t>
            </a:r>
            <a:endParaRPr lang="en-US" altLang="zh-TW" sz="1800" dirty="0"/>
          </a:p>
          <a:p>
            <a:pPr marL="0" indent="0" algn="just">
              <a:lnSpc>
                <a:spcPts val="3000"/>
              </a:lnSpc>
              <a:spcBef>
                <a:spcPts val="600"/>
              </a:spcBef>
              <a:spcAft>
                <a:spcPts val="600"/>
              </a:spcAft>
              <a:buNone/>
            </a:pPr>
            <a:r>
              <a:rPr lang="en-US" altLang="zh-TW" sz="2000" dirty="0"/>
              <a:t>(</a:t>
            </a:r>
            <a:r>
              <a:rPr lang="zh-TW" altLang="en-US" sz="2000" dirty="0"/>
              <a:t>二</a:t>
            </a:r>
            <a:r>
              <a:rPr lang="en-US" altLang="zh-TW" sz="2000" dirty="0"/>
              <a:t>)</a:t>
            </a:r>
            <a:r>
              <a:rPr lang="zh-TW" altLang="en-US" sz="2000" dirty="0"/>
              <a:t>契約用電容量為</a:t>
            </a:r>
            <a:r>
              <a:rPr lang="zh-TW" altLang="en-US" sz="2000" b="1" dirty="0">
                <a:solidFill>
                  <a:srgbClr val="C00000"/>
                </a:solidFill>
              </a:rPr>
              <a:t>未達</a:t>
            </a:r>
            <a:r>
              <a:rPr lang="en-US" altLang="zh-TW" sz="2000" b="1" dirty="0">
                <a:solidFill>
                  <a:srgbClr val="C00000"/>
                </a:solidFill>
              </a:rPr>
              <a:t>800</a:t>
            </a:r>
            <a:r>
              <a:rPr lang="zh-TW" altLang="en-US" sz="2000" b="1" dirty="0">
                <a:solidFill>
                  <a:srgbClr val="C00000"/>
                </a:solidFill>
              </a:rPr>
              <a:t>瓩者</a:t>
            </a:r>
            <a:r>
              <a:rPr lang="zh-TW" altLang="en-US" sz="2000" dirty="0"/>
              <a:t>或年用電量</a:t>
            </a:r>
            <a:r>
              <a:rPr lang="zh-TW" altLang="en-US" sz="2000" b="1" dirty="0">
                <a:solidFill>
                  <a:srgbClr val="C00000"/>
                </a:solidFill>
              </a:rPr>
              <a:t>未達</a:t>
            </a:r>
            <a:r>
              <a:rPr lang="en-US" altLang="zh-TW" sz="2000" b="1" dirty="0">
                <a:solidFill>
                  <a:srgbClr val="C00000"/>
                </a:solidFill>
              </a:rPr>
              <a:t>160</a:t>
            </a:r>
            <a:r>
              <a:rPr lang="zh-TW" altLang="en-US" sz="2000" b="1" dirty="0">
                <a:solidFill>
                  <a:srgbClr val="C00000"/>
                </a:solidFill>
              </a:rPr>
              <a:t>萬度</a:t>
            </a:r>
            <a:r>
              <a:rPr lang="zh-TW" altLang="en-US" sz="2000" dirty="0"/>
              <a:t>者。</a:t>
            </a:r>
          </a:p>
          <a:p>
            <a:pPr marL="449263" indent="-449263" algn="just">
              <a:lnSpc>
                <a:spcPts val="3000"/>
              </a:lnSpc>
              <a:spcBef>
                <a:spcPts val="600"/>
              </a:spcBef>
              <a:spcAft>
                <a:spcPts val="600"/>
              </a:spcAft>
              <a:buFont typeface="Arial" panose="020B0604020202020204" pitchFamily="34" charset="0"/>
              <a:buNone/>
            </a:pPr>
            <a:r>
              <a:rPr lang="en-US" altLang="zh-TW" sz="2000" dirty="0"/>
              <a:t>(</a:t>
            </a:r>
            <a:r>
              <a:rPr lang="zh-TW" altLang="en-US" sz="2000" dirty="0"/>
              <a:t>三</a:t>
            </a:r>
            <a:r>
              <a:rPr lang="en-US" altLang="zh-TW" sz="2000" dirty="0"/>
              <a:t>)</a:t>
            </a:r>
            <a:r>
              <a:rPr lang="zh-TW" altLang="en-US" sz="2000" dirty="0"/>
              <a:t>依我國公司法設立登記之公司。</a:t>
            </a:r>
            <a:r>
              <a:rPr lang="zh-TW" altLang="en-US" sz="2000" b="1" dirty="0">
                <a:solidFill>
                  <a:srgbClr val="C00000"/>
                </a:solidFill>
              </a:rPr>
              <a:t>非</a:t>
            </a:r>
            <a:r>
              <a:rPr lang="zh-TW" altLang="en-US" sz="2000" dirty="0"/>
              <a:t>屬銀行</a:t>
            </a:r>
            <a:r>
              <a:rPr lang="zh-TW" altLang="en-US" sz="2000" b="1" dirty="0">
                <a:solidFill>
                  <a:srgbClr val="C00000"/>
                </a:solidFill>
              </a:rPr>
              <a:t>拒絕往來戶</a:t>
            </a:r>
            <a:r>
              <a:rPr lang="zh-TW" altLang="en-US" sz="2000" dirty="0"/>
              <a:t>，且公司淨值</a:t>
            </a:r>
            <a:r>
              <a:rPr lang="en-US" altLang="zh-TW" sz="2000" dirty="0"/>
              <a:t>(</a:t>
            </a:r>
            <a:r>
              <a:rPr lang="zh-TW" altLang="en-US" sz="2000" dirty="0"/>
              <a:t>股東權益</a:t>
            </a:r>
            <a:r>
              <a:rPr lang="en-US" altLang="zh-TW" sz="2000" dirty="0"/>
              <a:t>)</a:t>
            </a:r>
            <a:r>
              <a:rPr lang="zh-TW" altLang="en-US" sz="2000" dirty="0"/>
              <a:t>不得為負值。</a:t>
            </a:r>
          </a:p>
          <a:p>
            <a:pPr marL="449263" indent="-449263" algn="just">
              <a:lnSpc>
                <a:spcPts val="3000"/>
              </a:lnSpc>
              <a:spcBef>
                <a:spcPts val="600"/>
              </a:spcBef>
              <a:spcAft>
                <a:spcPts val="600"/>
              </a:spcAft>
              <a:buNone/>
            </a:pPr>
            <a:r>
              <a:rPr lang="en-US" altLang="zh-TW" sz="2000" dirty="0"/>
              <a:t>(</a:t>
            </a:r>
            <a:r>
              <a:rPr lang="zh-TW" altLang="en-US" sz="2000" dirty="0"/>
              <a:t>四</a:t>
            </a:r>
            <a:r>
              <a:rPr lang="en-US" altLang="zh-TW" sz="2000" dirty="0"/>
              <a:t>)</a:t>
            </a:r>
            <a:r>
              <a:rPr lang="zh-TW" altLang="en-US" sz="2000" dirty="0"/>
              <a:t>每申請單位以申請</a:t>
            </a:r>
            <a:r>
              <a:rPr lang="en-US" altLang="zh-TW" sz="2000" b="1" dirty="0">
                <a:solidFill>
                  <a:srgbClr val="C00000"/>
                </a:solidFill>
              </a:rPr>
              <a:t>1</a:t>
            </a:r>
            <a:r>
              <a:rPr lang="zh-TW" altLang="en-US" sz="2000" b="1" dirty="0">
                <a:solidFill>
                  <a:srgbClr val="C00000"/>
                </a:solidFill>
              </a:rPr>
              <a:t>案</a:t>
            </a:r>
            <a:r>
              <a:rPr lang="zh-TW" altLang="en-US" sz="2000" dirty="0"/>
              <a:t>為原則，且欲受輔導的店址及其技術項目近</a:t>
            </a:r>
            <a:r>
              <a:rPr lang="en-US" altLang="zh-TW" sz="2000" b="1" dirty="0">
                <a:solidFill>
                  <a:srgbClr val="C00000"/>
                </a:solidFill>
              </a:rPr>
              <a:t>3</a:t>
            </a:r>
            <a:r>
              <a:rPr lang="zh-TW" altLang="en-US" sz="2000" b="1" dirty="0">
                <a:solidFill>
                  <a:srgbClr val="C00000"/>
                </a:solidFill>
              </a:rPr>
              <a:t>年</a:t>
            </a:r>
            <a:r>
              <a:rPr lang="zh-TW" altLang="en-US" sz="2000" dirty="0"/>
              <a:t>內未申請亦不得</a:t>
            </a:r>
            <a:r>
              <a:rPr lang="zh-TW" altLang="en-US" sz="2000" b="1" dirty="0">
                <a:solidFill>
                  <a:srgbClr val="C00000"/>
                </a:solidFill>
              </a:rPr>
              <a:t>同時</a:t>
            </a:r>
            <a:r>
              <a:rPr lang="zh-TW" altLang="en-US" sz="2000" dirty="0"/>
              <a:t>申請政府其他類似輔導、補助、委託</a:t>
            </a:r>
            <a:r>
              <a:rPr lang="en-US" altLang="zh-TW" sz="2000" dirty="0"/>
              <a:t>(</a:t>
            </a:r>
            <a:r>
              <a:rPr lang="zh-TW" altLang="en-US" sz="2000" dirty="0"/>
              <a:t>含承包</a:t>
            </a:r>
            <a:r>
              <a:rPr lang="en-US" altLang="zh-TW" sz="2000" dirty="0"/>
              <a:t>)</a:t>
            </a:r>
            <a:r>
              <a:rPr lang="zh-TW" altLang="en-US" sz="2000" dirty="0"/>
              <a:t>或合作計畫。</a:t>
            </a:r>
            <a:endParaRPr lang="zh-TW" altLang="en-US" sz="2400" b="1" dirty="0">
              <a:solidFill>
                <a:srgbClr val="002060"/>
              </a:solidFill>
            </a:endParaRPr>
          </a:p>
        </p:txBody>
      </p:sp>
      <p:pic>
        <p:nvPicPr>
          <p:cNvPr id="16" name="圖片 15">
            <a:extLst>
              <a:ext uri="{FF2B5EF4-FFF2-40B4-BE49-F238E27FC236}">
                <a16:creationId xmlns:a16="http://schemas.microsoft.com/office/drawing/2014/main" id="{2890CFB0-3C82-473B-A471-0AAFCF7A57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5644423"/>
            <a:ext cx="1080120" cy="1167697"/>
          </a:xfrm>
          <a:prstGeom prst="rect">
            <a:avLst/>
          </a:prstGeom>
        </p:spPr>
      </p:pic>
      <p:pic>
        <p:nvPicPr>
          <p:cNvPr id="17" name="圖片 16">
            <a:extLst>
              <a:ext uri="{FF2B5EF4-FFF2-40B4-BE49-F238E27FC236}">
                <a16:creationId xmlns:a16="http://schemas.microsoft.com/office/drawing/2014/main" id="{E1564AE6-A270-4A61-9183-2193004FA0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6073" y="5694041"/>
            <a:ext cx="1080120" cy="1167697"/>
          </a:xfrm>
          <a:prstGeom prst="rect">
            <a:avLst/>
          </a:prstGeom>
        </p:spPr>
      </p:pic>
    </p:spTree>
    <p:extLst>
      <p:ext uri="{BB962C8B-B14F-4D97-AF65-F5344CB8AC3E}">
        <p14:creationId xmlns:p14="http://schemas.microsoft.com/office/powerpoint/2010/main" val="2810570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48687F8-5198-42CF-B934-9A0484825578}"/>
              </a:ext>
            </a:extLst>
          </p:cNvPr>
          <p:cNvSpPr>
            <a:spLocks noGrp="1"/>
          </p:cNvSpPr>
          <p:nvPr>
            <p:ph type="sldNum" sz="quarter" idx="4"/>
          </p:nvPr>
        </p:nvSpPr>
        <p:spPr>
          <a:xfrm>
            <a:off x="7010400" y="6476281"/>
            <a:ext cx="2133600" cy="365125"/>
          </a:xfrm>
        </p:spPr>
        <p:txBody>
          <a:bodyPr/>
          <a:lstStyle/>
          <a:p>
            <a:fld id="{4E1762D9-BF67-4166-A4E0-1820CE8BD53A}" type="slidenum">
              <a:rPr lang="zh-TW" altLang="en-US" smtClean="0">
                <a:solidFill>
                  <a:schemeClr val="tx1"/>
                </a:solidFill>
              </a:rPr>
              <a:pPr/>
              <a:t>7</a:t>
            </a:fld>
            <a:endParaRPr lang="zh-TW" altLang="en-US" dirty="0">
              <a:solidFill>
                <a:schemeClr val="tx1"/>
              </a:solidFill>
            </a:endParaRPr>
          </a:p>
        </p:txBody>
      </p:sp>
      <p:sp>
        <p:nvSpPr>
          <p:cNvPr id="3" name="文字方塊 2">
            <a:extLst>
              <a:ext uri="{FF2B5EF4-FFF2-40B4-BE49-F238E27FC236}">
                <a16:creationId xmlns:a16="http://schemas.microsoft.com/office/drawing/2014/main" id="{147549C5-8CF6-4AA8-9BC2-A608766D091A}"/>
              </a:ext>
            </a:extLst>
          </p:cNvPr>
          <p:cNvSpPr txBox="1"/>
          <p:nvPr/>
        </p:nvSpPr>
        <p:spPr>
          <a:xfrm>
            <a:off x="1691680" y="260648"/>
            <a:ext cx="6084676" cy="584775"/>
          </a:xfrm>
          <a:prstGeom prst="rect">
            <a:avLst/>
          </a:prstGeom>
          <a:solidFill>
            <a:schemeClr val="bg1"/>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二、申請資格</a:t>
            </a:r>
            <a:r>
              <a:rPr lang="en-US" altLang="zh-TW" sz="3200" b="1" dirty="0">
                <a:latin typeface="微軟正黑體" panose="020B0604030504040204" pitchFamily="34" charset="-120"/>
                <a:ea typeface="微軟正黑體" panose="020B0604030504040204" pitchFamily="34" charset="-120"/>
              </a:rPr>
              <a:t>(2/3)</a:t>
            </a:r>
            <a:endParaRPr lang="zh-TW" altLang="en-US" sz="3200" b="1" dirty="0">
              <a:latin typeface="微軟正黑體" panose="020B0604030504040204" pitchFamily="34" charset="-120"/>
              <a:ea typeface="微軟正黑體" panose="020B0604030504040204" pitchFamily="34" charset="-120"/>
            </a:endParaRPr>
          </a:p>
        </p:txBody>
      </p:sp>
      <p:sp>
        <p:nvSpPr>
          <p:cNvPr id="10" name="內容版面配置區 2">
            <a:extLst>
              <a:ext uri="{FF2B5EF4-FFF2-40B4-BE49-F238E27FC236}">
                <a16:creationId xmlns:a16="http://schemas.microsoft.com/office/drawing/2014/main" id="{FC240F49-6191-43D4-B96E-9DA1794FE90C}"/>
              </a:ext>
            </a:extLst>
          </p:cNvPr>
          <p:cNvSpPr txBox="1">
            <a:spLocks/>
          </p:cNvSpPr>
          <p:nvPr/>
        </p:nvSpPr>
        <p:spPr>
          <a:xfrm>
            <a:off x="251520" y="929430"/>
            <a:ext cx="8712968" cy="555231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ts val="2880"/>
              </a:lnSpc>
              <a:spcBef>
                <a:spcPts val="600"/>
              </a:spcBef>
            </a:pPr>
            <a:r>
              <a:rPr lang="zh-TW" altLang="en-US" sz="2400" b="1" dirty="0">
                <a:solidFill>
                  <a:srgbClr val="002060"/>
                </a:solidFill>
              </a:rPr>
              <a:t>收件期限及方式</a:t>
            </a:r>
            <a:endParaRPr lang="en-US" altLang="zh-TW" sz="2400" b="1" dirty="0">
              <a:solidFill>
                <a:srgbClr val="002060"/>
              </a:solidFill>
            </a:endParaRPr>
          </a:p>
          <a:p>
            <a:pPr marL="449263" indent="-449263" algn="just">
              <a:lnSpc>
                <a:spcPts val="3000"/>
              </a:lnSpc>
              <a:spcBef>
                <a:spcPts val="600"/>
              </a:spcBef>
              <a:spcAft>
                <a:spcPts val="600"/>
              </a:spcAft>
              <a:buNone/>
            </a:pPr>
            <a:r>
              <a:rPr lang="en-US" altLang="zh-TW" sz="2000" dirty="0"/>
              <a:t>(</a:t>
            </a:r>
            <a:r>
              <a:rPr lang="zh-TW" altLang="en-US" sz="2000" dirty="0"/>
              <a:t>一</a:t>
            </a:r>
            <a:r>
              <a:rPr lang="en-US" altLang="zh-TW" sz="2000" dirty="0"/>
              <a:t>)</a:t>
            </a:r>
            <a:r>
              <a:rPr lang="zh-TW" altLang="en-US" sz="2000" dirty="0"/>
              <a:t>收件期限：</a:t>
            </a:r>
            <a:r>
              <a:rPr lang="en-US" altLang="zh-TW" sz="2000" dirty="0"/>
              <a:t>108</a:t>
            </a:r>
            <a:r>
              <a:rPr lang="zh-TW" altLang="en-US" sz="2000" dirty="0"/>
              <a:t>年</a:t>
            </a:r>
            <a:r>
              <a:rPr lang="en-US" altLang="zh-TW" sz="2000" b="1" dirty="0">
                <a:solidFill>
                  <a:srgbClr val="C00000"/>
                </a:solidFill>
              </a:rPr>
              <a:t>4</a:t>
            </a:r>
            <a:r>
              <a:rPr lang="zh-TW" altLang="en-US" sz="2000" b="1" dirty="0">
                <a:solidFill>
                  <a:srgbClr val="C00000"/>
                </a:solidFill>
              </a:rPr>
              <a:t>月</a:t>
            </a:r>
            <a:r>
              <a:rPr lang="en-US" altLang="zh-TW" sz="2000" b="1" dirty="0">
                <a:solidFill>
                  <a:srgbClr val="C00000"/>
                </a:solidFill>
              </a:rPr>
              <a:t>26</a:t>
            </a:r>
            <a:r>
              <a:rPr lang="zh-TW" altLang="en-US" sz="2000" b="1" dirty="0">
                <a:solidFill>
                  <a:srgbClr val="C00000"/>
                </a:solidFill>
              </a:rPr>
              <a:t>日</a:t>
            </a:r>
            <a:r>
              <a:rPr lang="en-US" altLang="zh-TW" sz="2000" b="1" dirty="0">
                <a:solidFill>
                  <a:srgbClr val="C00000"/>
                </a:solidFill>
              </a:rPr>
              <a:t>(</a:t>
            </a:r>
            <a:r>
              <a:rPr lang="zh-TW" altLang="en-US" sz="2000" b="1" dirty="0">
                <a:solidFill>
                  <a:srgbClr val="C00000"/>
                </a:solidFill>
              </a:rPr>
              <a:t>五</a:t>
            </a:r>
            <a:r>
              <a:rPr lang="en-US" altLang="zh-TW" sz="2000" b="1" dirty="0">
                <a:solidFill>
                  <a:srgbClr val="C00000"/>
                </a:solidFill>
              </a:rPr>
              <a:t>) 17:00</a:t>
            </a:r>
            <a:r>
              <a:rPr lang="zh-TW" altLang="en-US" sz="2000" dirty="0"/>
              <a:t>截止，逾期者不予受理。</a:t>
            </a:r>
          </a:p>
          <a:p>
            <a:pPr marL="449263" indent="-449263" algn="just">
              <a:lnSpc>
                <a:spcPts val="3000"/>
              </a:lnSpc>
              <a:spcBef>
                <a:spcPts val="600"/>
              </a:spcBef>
              <a:spcAft>
                <a:spcPts val="600"/>
              </a:spcAft>
              <a:buNone/>
            </a:pPr>
            <a:r>
              <a:rPr lang="en-US" altLang="zh-TW" sz="2000" dirty="0"/>
              <a:t>(</a:t>
            </a:r>
            <a:r>
              <a:rPr lang="zh-TW" altLang="en-US" sz="2000" dirty="0"/>
              <a:t>二</a:t>
            </a:r>
            <a:r>
              <a:rPr lang="en-US" altLang="zh-TW" sz="2000" dirty="0"/>
              <a:t>)</a:t>
            </a:r>
            <a:r>
              <a:rPr lang="zh-TW" altLang="en-US" sz="2000" dirty="0"/>
              <a:t>收件方式：採</a:t>
            </a:r>
            <a:r>
              <a:rPr lang="zh-TW" altLang="en-US" sz="2000" b="1" dirty="0">
                <a:solidFill>
                  <a:srgbClr val="C00000"/>
                </a:solidFill>
              </a:rPr>
              <a:t>紙本</a:t>
            </a:r>
            <a:r>
              <a:rPr lang="zh-TW" altLang="en-US" sz="2000" dirty="0"/>
              <a:t>親送、掛號、快遞</a:t>
            </a:r>
            <a:r>
              <a:rPr lang="en-US" altLang="zh-TW" sz="2000" dirty="0"/>
              <a:t>(</a:t>
            </a:r>
            <a:r>
              <a:rPr lang="zh-TW" altLang="en-US" sz="2000" dirty="0"/>
              <a:t>以郵戳日期為憑</a:t>
            </a:r>
            <a:r>
              <a:rPr lang="en-US" altLang="zh-TW" sz="2000" dirty="0"/>
              <a:t>) </a:t>
            </a:r>
            <a:r>
              <a:rPr lang="zh-TW" altLang="en-US" sz="2000" dirty="0"/>
              <a:t>，或以</a:t>
            </a:r>
            <a:r>
              <a:rPr lang="zh-TW" altLang="en-US" sz="2000" b="1" dirty="0">
                <a:solidFill>
                  <a:srgbClr val="C00000"/>
                </a:solidFill>
              </a:rPr>
              <a:t>電子郵件</a:t>
            </a:r>
            <a:r>
              <a:rPr lang="en-US" altLang="zh-TW" sz="2000" dirty="0"/>
              <a:t>(</a:t>
            </a:r>
            <a:r>
              <a:rPr lang="zh-TW" altLang="en-US" sz="2000" dirty="0"/>
              <a:t>以電子郵件收件日期為憑</a:t>
            </a:r>
            <a:r>
              <a:rPr lang="en-US" altLang="zh-TW" sz="2000" dirty="0"/>
              <a:t>)</a:t>
            </a:r>
            <a:r>
              <a:rPr lang="zh-TW" altLang="en-US" sz="2000" dirty="0"/>
              <a:t>、</a:t>
            </a:r>
            <a:r>
              <a:rPr lang="zh-TW" altLang="en-US" sz="2000" b="1" dirty="0">
                <a:solidFill>
                  <a:srgbClr val="C00000"/>
                </a:solidFill>
              </a:rPr>
              <a:t>線上</a:t>
            </a:r>
            <a:r>
              <a:rPr lang="zh-TW" altLang="en-US" sz="2000" dirty="0"/>
              <a:t>方式申請。</a:t>
            </a:r>
          </a:p>
          <a:p>
            <a:pPr marL="0" indent="0" algn="just">
              <a:lnSpc>
                <a:spcPts val="2880"/>
              </a:lnSpc>
              <a:spcBef>
                <a:spcPts val="600"/>
              </a:spcBef>
              <a:buNone/>
            </a:pPr>
            <a:r>
              <a:rPr lang="en-US" altLang="zh-TW" sz="2000" dirty="0"/>
              <a:t>(</a:t>
            </a:r>
            <a:r>
              <a:rPr lang="zh-TW" altLang="en-US" sz="2000" dirty="0"/>
              <a:t>三</a:t>
            </a:r>
            <a:r>
              <a:rPr lang="en-US" altLang="zh-TW" sz="2000" dirty="0"/>
              <a:t>)</a:t>
            </a:r>
            <a:r>
              <a:rPr lang="zh-TW" altLang="en-US" sz="2000" dirty="0"/>
              <a:t>紙本收件地點：</a:t>
            </a:r>
          </a:p>
          <a:p>
            <a:pPr lvl="1" indent="-342900" algn="just">
              <a:lnSpc>
                <a:spcPts val="2880"/>
              </a:lnSpc>
              <a:spcBef>
                <a:spcPts val="0"/>
              </a:spcBef>
              <a:buFont typeface="+mj-lt"/>
              <a:buAutoNum type="arabicPeriod"/>
            </a:pPr>
            <a:r>
              <a:rPr lang="zh-TW" altLang="en-US" sz="1800" dirty="0"/>
              <a:t>收件單位：財團法人商業發展研究院</a:t>
            </a:r>
          </a:p>
          <a:p>
            <a:pPr lvl="1" indent="-342900" algn="just">
              <a:lnSpc>
                <a:spcPts val="2880"/>
              </a:lnSpc>
              <a:spcBef>
                <a:spcPts val="0"/>
              </a:spcBef>
              <a:buFont typeface="+mj-lt"/>
              <a:buAutoNum type="arabicPeriod"/>
            </a:pPr>
            <a:r>
              <a:rPr lang="zh-TW" altLang="en-US" sz="1800" dirty="0"/>
              <a:t>收件地址：</a:t>
            </a:r>
            <a:r>
              <a:rPr lang="en-US" altLang="zh-TW" sz="1800" dirty="0"/>
              <a:t>10665</a:t>
            </a:r>
            <a:r>
              <a:rPr lang="zh-TW" altLang="en-US" sz="1800" dirty="0"/>
              <a:t>台北市大安區復興南路一段</a:t>
            </a:r>
            <a:r>
              <a:rPr lang="en-US" altLang="zh-TW" sz="1800" dirty="0"/>
              <a:t>303</a:t>
            </a:r>
            <a:r>
              <a:rPr lang="zh-TW" altLang="en-US" sz="1800" dirty="0"/>
              <a:t>號</a:t>
            </a:r>
            <a:r>
              <a:rPr lang="en-US" altLang="zh-TW" sz="1800" dirty="0"/>
              <a:t>4</a:t>
            </a:r>
            <a:r>
              <a:rPr lang="zh-TW" altLang="en-US" sz="1800" dirty="0"/>
              <a:t>樓</a:t>
            </a:r>
          </a:p>
          <a:p>
            <a:pPr lvl="1" indent="-342900" algn="just">
              <a:lnSpc>
                <a:spcPts val="2880"/>
              </a:lnSpc>
              <a:spcBef>
                <a:spcPts val="0"/>
              </a:spcBef>
              <a:buFont typeface="+mj-lt"/>
              <a:buAutoNum type="arabicPeriod"/>
            </a:pPr>
            <a:r>
              <a:rPr lang="zh-TW" altLang="en-US" sz="1800" dirty="0"/>
              <a:t>申請文件請註明「</a:t>
            </a:r>
            <a:r>
              <a:rPr lang="en-US" altLang="zh-TW" sz="1800" dirty="0"/>
              <a:t>108</a:t>
            </a:r>
            <a:r>
              <a:rPr lang="zh-TW" altLang="en-US" sz="1800" dirty="0"/>
              <a:t>年度商業服務業溫室氣體減量示範輔導」及「申請單位名稱」等字樣。</a:t>
            </a:r>
            <a:endParaRPr lang="en-US" altLang="zh-TW" sz="1800" dirty="0"/>
          </a:p>
          <a:p>
            <a:pPr marL="0" lvl="1" indent="0" algn="just">
              <a:lnSpc>
                <a:spcPts val="2880"/>
              </a:lnSpc>
              <a:spcBef>
                <a:spcPts val="600"/>
              </a:spcBef>
              <a:buNone/>
            </a:pPr>
            <a:r>
              <a:rPr lang="en-US" altLang="zh-TW" sz="2000" dirty="0"/>
              <a:t>(</a:t>
            </a:r>
            <a:r>
              <a:rPr lang="zh-TW" altLang="en-US" sz="2000" dirty="0"/>
              <a:t>四</a:t>
            </a:r>
            <a:r>
              <a:rPr lang="en-US" altLang="zh-TW" sz="2000" dirty="0"/>
              <a:t>)</a:t>
            </a:r>
            <a:r>
              <a:rPr lang="zh-TW" altLang="en-US" sz="2000" dirty="0"/>
              <a:t>電子收件網址：</a:t>
            </a:r>
          </a:p>
          <a:p>
            <a:pPr lvl="1" indent="-342900" algn="just">
              <a:lnSpc>
                <a:spcPts val="2880"/>
              </a:lnSpc>
              <a:spcBef>
                <a:spcPts val="0"/>
              </a:spcBef>
              <a:buFont typeface="+mj-lt"/>
              <a:buAutoNum type="arabicPeriod"/>
            </a:pPr>
            <a:r>
              <a:rPr lang="zh-TW" altLang="en-US" sz="1800" dirty="0"/>
              <a:t>電子郵件信箱：</a:t>
            </a:r>
            <a:r>
              <a:rPr lang="en-US" altLang="zh-TW" sz="1800" dirty="0"/>
              <a:t>aienchiang@cdri.org.tw</a:t>
            </a:r>
          </a:p>
          <a:p>
            <a:pPr lvl="1" indent="-342900" algn="just">
              <a:lnSpc>
                <a:spcPts val="2880"/>
              </a:lnSpc>
              <a:spcBef>
                <a:spcPts val="0"/>
              </a:spcBef>
              <a:buFont typeface="+mj-lt"/>
              <a:buAutoNum type="arabicPeriod"/>
            </a:pPr>
            <a:r>
              <a:rPr lang="zh-TW" altLang="en-US" sz="1800" dirty="0"/>
              <a:t>雲端空間：</a:t>
            </a:r>
            <a:r>
              <a:rPr lang="en-US" altLang="zh-TW" sz="1800" dirty="0"/>
              <a:t>https://bit.ly/2ChDkoU (108</a:t>
            </a:r>
            <a:r>
              <a:rPr lang="zh-TW" altLang="en-US" sz="1800" dirty="0"/>
              <a:t>年商業服務業溫室氣體減量示範輔導案</a:t>
            </a:r>
            <a:r>
              <a:rPr lang="en-US" altLang="zh-TW" sz="1800" dirty="0"/>
              <a:t>_</a:t>
            </a:r>
            <a:r>
              <a:rPr lang="zh-TW" altLang="en-US" sz="1800" dirty="0"/>
              <a:t>廠商資料專區，使用前</a:t>
            </a:r>
            <a:r>
              <a:rPr lang="zh-TW" altLang="en-US" sz="1800" b="1" dirty="0">
                <a:solidFill>
                  <a:srgbClr val="C00000"/>
                </a:solidFill>
              </a:rPr>
              <a:t>請先聯繫</a:t>
            </a:r>
            <a:r>
              <a:rPr lang="zh-TW" altLang="en-US" sz="1800" dirty="0"/>
              <a:t>執行單位進行授權</a:t>
            </a:r>
            <a:r>
              <a:rPr lang="en-US" altLang="zh-TW" sz="1800" dirty="0"/>
              <a:t>)</a:t>
            </a:r>
          </a:p>
          <a:p>
            <a:pPr marL="400050" lvl="1" indent="0" algn="just">
              <a:lnSpc>
                <a:spcPts val="2880"/>
              </a:lnSpc>
              <a:spcBef>
                <a:spcPts val="600"/>
              </a:spcBef>
              <a:buNone/>
            </a:pPr>
            <a:endParaRPr lang="zh-TW" altLang="en-US" sz="1800" dirty="0"/>
          </a:p>
          <a:p>
            <a:pPr marL="0" indent="0" algn="just">
              <a:lnSpc>
                <a:spcPts val="2880"/>
              </a:lnSpc>
              <a:spcBef>
                <a:spcPts val="600"/>
              </a:spcBef>
              <a:buNone/>
            </a:pPr>
            <a:endParaRPr lang="zh-TW" altLang="en-US" sz="2400" b="1" dirty="0">
              <a:solidFill>
                <a:srgbClr val="002060"/>
              </a:solidFill>
            </a:endParaRPr>
          </a:p>
        </p:txBody>
      </p:sp>
    </p:spTree>
    <p:extLst>
      <p:ext uri="{BB962C8B-B14F-4D97-AF65-F5344CB8AC3E}">
        <p14:creationId xmlns:p14="http://schemas.microsoft.com/office/powerpoint/2010/main" val="119212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48687F8-5198-42CF-B934-9A0484825578}"/>
              </a:ext>
            </a:extLst>
          </p:cNvPr>
          <p:cNvSpPr>
            <a:spLocks noGrp="1"/>
          </p:cNvSpPr>
          <p:nvPr>
            <p:ph type="sldNum" sz="quarter" idx="4"/>
          </p:nvPr>
        </p:nvSpPr>
        <p:spPr>
          <a:xfrm>
            <a:off x="7027114" y="6492875"/>
            <a:ext cx="2133600" cy="365125"/>
          </a:xfrm>
        </p:spPr>
        <p:txBody>
          <a:bodyPr/>
          <a:lstStyle/>
          <a:p>
            <a:fld id="{4E1762D9-BF67-4166-A4E0-1820CE8BD53A}" type="slidenum">
              <a:rPr lang="zh-TW" altLang="en-US" smtClean="0">
                <a:solidFill>
                  <a:schemeClr val="tx1"/>
                </a:solidFill>
              </a:rPr>
              <a:pPr/>
              <a:t>8</a:t>
            </a:fld>
            <a:endParaRPr lang="zh-TW" altLang="en-US" dirty="0">
              <a:solidFill>
                <a:schemeClr val="tx1"/>
              </a:solidFill>
            </a:endParaRPr>
          </a:p>
        </p:txBody>
      </p:sp>
      <p:sp>
        <p:nvSpPr>
          <p:cNvPr id="3" name="文字方塊 2">
            <a:extLst>
              <a:ext uri="{FF2B5EF4-FFF2-40B4-BE49-F238E27FC236}">
                <a16:creationId xmlns:a16="http://schemas.microsoft.com/office/drawing/2014/main" id="{147549C5-8CF6-4AA8-9BC2-A608766D091A}"/>
              </a:ext>
            </a:extLst>
          </p:cNvPr>
          <p:cNvSpPr txBox="1"/>
          <p:nvPr/>
        </p:nvSpPr>
        <p:spPr>
          <a:xfrm>
            <a:off x="1691680" y="260648"/>
            <a:ext cx="6084676" cy="584775"/>
          </a:xfrm>
          <a:prstGeom prst="rect">
            <a:avLst/>
          </a:prstGeom>
          <a:solidFill>
            <a:schemeClr val="bg1"/>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二、申請資格</a:t>
            </a:r>
            <a:r>
              <a:rPr lang="en-US" altLang="zh-TW" sz="3200" b="1" dirty="0">
                <a:latin typeface="微軟正黑體" panose="020B0604030504040204" pitchFamily="34" charset="-120"/>
                <a:ea typeface="微軟正黑體" panose="020B0604030504040204" pitchFamily="34" charset="-120"/>
              </a:rPr>
              <a:t>(3/3)</a:t>
            </a:r>
            <a:endParaRPr lang="zh-TW" altLang="en-US" sz="3200" b="1" dirty="0">
              <a:latin typeface="微軟正黑體" panose="020B0604030504040204" pitchFamily="34" charset="-120"/>
              <a:ea typeface="微軟正黑體" panose="020B0604030504040204" pitchFamily="34" charset="-120"/>
            </a:endParaRPr>
          </a:p>
        </p:txBody>
      </p:sp>
      <p:sp>
        <p:nvSpPr>
          <p:cNvPr id="10" name="內容版面配置區 2">
            <a:extLst>
              <a:ext uri="{FF2B5EF4-FFF2-40B4-BE49-F238E27FC236}">
                <a16:creationId xmlns:a16="http://schemas.microsoft.com/office/drawing/2014/main" id="{FC240F49-6191-43D4-B96E-9DA1794FE90C}"/>
              </a:ext>
            </a:extLst>
          </p:cNvPr>
          <p:cNvSpPr txBox="1">
            <a:spLocks/>
          </p:cNvSpPr>
          <p:nvPr/>
        </p:nvSpPr>
        <p:spPr>
          <a:xfrm>
            <a:off x="179512" y="945228"/>
            <a:ext cx="8910990" cy="56521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ts val="2880"/>
              </a:lnSpc>
              <a:spcBef>
                <a:spcPts val="600"/>
              </a:spcBef>
            </a:pPr>
            <a:r>
              <a:rPr lang="zh-TW" altLang="en-US" sz="2400" b="1" dirty="0">
                <a:solidFill>
                  <a:srgbClr val="002060"/>
                </a:solidFill>
              </a:rPr>
              <a:t>遴選名額與輔導款</a:t>
            </a:r>
            <a:endParaRPr lang="en-US" altLang="zh-TW" sz="2400" b="1" dirty="0">
              <a:solidFill>
                <a:srgbClr val="002060"/>
              </a:solidFill>
            </a:endParaRPr>
          </a:p>
          <a:p>
            <a:pPr marL="0" indent="0" algn="just">
              <a:lnSpc>
                <a:spcPts val="2880"/>
              </a:lnSpc>
              <a:spcBef>
                <a:spcPts val="600"/>
              </a:spcBef>
              <a:buNone/>
            </a:pPr>
            <a:r>
              <a:rPr lang="en-US" altLang="zh-TW" sz="2000" dirty="0"/>
              <a:t>(</a:t>
            </a:r>
            <a:r>
              <a:rPr lang="zh-TW" altLang="en-US" sz="2000" dirty="0"/>
              <a:t>一</a:t>
            </a:r>
            <a:r>
              <a:rPr lang="en-US" altLang="zh-TW" sz="2000" dirty="0"/>
              <a:t>)</a:t>
            </a:r>
            <a:r>
              <a:rPr lang="zh-TW" altLang="en-US" sz="2000" dirty="0"/>
              <a:t>遴選名額：輔導款總金額為新臺幣</a:t>
            </a:r>
            <a:r>
              <a:rPr lang="en-US" altLang="zh-TW" sz="2000" dirty="0"/>
              <a:t>300</a:t>
            </a:r>
            <a:r>
              <a:rPr lang="zh-TW" altLang="en-US" sz="2000" dirty="0"/>
              <a:t>萬元整，以</a:t>
            </a:r>
            <a:r>
              <a:rPr lang="zh-TW" altLang="en-US" sz="2000" b="1" dirty="0">
                <a:solidFill>
                  <a:srgbClr val="C00000"/>
                </a:solidFill>
              </a:rPr>
              <a:t>經費用罄</a:t>
            </a:r>
            <a:r>
              <a:rPr lang="zh-TW" altLang="en-US" sz="2000" dirty="0"/>
              <a:t>為原則。</a:t>
            </a:r>
            <a:endParaRPr lang="en-US" altLang="zh-TW" sz="2000" dirty="0"/>
          </a:p>
          <a:p>
            <a:pPr marL="0" indent="0" algn="just">
              <a:lnSpc>
                <a:spcPts val="2880"/>
              </a:lnSpc>
              <a:spcBef>
                <a:spcPts val="600"/>
              </a:spcBef>
              <a:buNone/>
            </a:pPr>
            <a:r>
              <a:rPr lang="en-US" altLang="zh-TW" sz="2000" dirty="0"/>
              <a:t>(</a:t>
            </a:r>
            <a:r>
              <a:rPr lang="zh-TW" altLang="en-US" sz="2000" dirty="0"/>
              <a:t>二</a:t>
            </a:r>
            <a:r>
              <a:rPr lang="en-US" altLang="zh-TW" sz="2000" dirty="0"/>
              <a:t>)</a:t>
            </a:r>
            <a:r>
              <a:rPr lang="zh-TW" altLang="en-US" sz="2000" dirty="0"/>
              <a:t>輔導款：</a:t>
            </a:r>
            <a:endParaRPr lang="en-US" altLang="zh-TW" sz="2000" dirty="0"/>
          </a:p>
          <a:p>
            <a:pPr algn="just">
              <a:lnSpc>
                <a:spcPts val="2880"/>
              </a:lnSpc>
              <a:spcBef>
                <a:spcPts val="600"/>
              </a:spcBef>
              <a:buFont typeface="+mj-lt"/>
              <a:buAutoNum type="arabicPeriod"/>
            </a:pPr>
            <a:r>
              <a:rPr lang="zh-TW" altLang="en-US" sz="1800" b="1" dirty="0">
                <a:solidFill>
                  <a:srgbClr val="C00000"/>
                </a:solidFill>
              </a:rPr>
              <a:t>實際輔導款金額</a:t>
            </a:r>
            <a:r>
              <a:rPr lang="zh-TW" altLang="en-US" sz="1800" dirty="0"/>
              <a:t>由審查委員會就申請單位之</a:t>
            </a:r>
            <a:r>
              <a:rPr lang="zh-TW" altLang="en-US" sz="1800" b="1" dirty="0">
                <a:solidFill>
                  <a:srgbClr val="C00000"/>
                </a:solidFill>
              </a:rPr>
              <a:t>改善規劃簡報</a:t>
            </a:r>
            <a:r>
              <a:rPr lang="en-US" altLang="zh-TW" sz="1800" b="1" dirty="0">
                <a:solidFill>
                  <a:srgbClr val="C00000"/>
                </a:solidFill>
              </a:rPr>
              <a:t>(</a:t>
            </a:r>
            <a:r>
              <a:rPr lang="zh-TW" altLang="en-US" sz="1800" b="1" dirty="0">
                <a:solidFill>
                  <a:srgbClr val="C00000"/>
                </a:solidFill>
              </a:rPr>
              <a:t>書</a:t>
            </a:r>
            <a:r>
              <a:rPr lang="en-US" altLang="zh-TW" sz="1800" b="1" dirty="0">
                <a:solidFill>
                  <a:srgbClr val="C00000"/>
                </a:solidFill>
              </a:rPr>
              <a:t>)</a:t>
            </a:r>
            <a:r>
              <a:rPr lang="zh-TW" altLang="en-US" sz="1800" dirty="0"/>
              <a:t>內容共同核定之，金額核定後</a:t>
            </a:r>
            <a:r>
              <a:rPr lang="zh-TW" altLang="en-US" sz="1800" b="1" dirty="0">
                <a:solidFill>
                  <a:srgbClr val="C00000"/>
                </a:solidFill>
              </a:rPr>
              <a:t>分二期</a:t>
            </a:r>
            <a:r>
              <a:rPr lang="zh-TW" altLang="en-US" sz="1800" dirty="0"/>
              <a:t>支付予申請單位：</a:t>
            </a:r>
            <a:endParaRPr lang="en-US" altLang="zh-TW" sz="1800" dirty="0"/>
          </a:p>
          <a:p>
            <a:pPr marL="717550" lvl="1" indent="-317500" algn="just">
              <a:lnSpc>
                <a:spcPts val="2880"/>
              </a:lnSpc>
              <a:spcBef>
                <a:spcPts val="0"/>
              </a:spcBef>
              <a:buNone/>
            </a:pPr>
            <a:r>
              <a:rPr lang="en-US" altLang="zh-TW" sz="1800" dirty="0"/>
              <a:t>(1)</a:t>
            </a:r>
            <a:r>
              <a:rPr lang="zh-TW" altLang="en-US" sz="1800" b="1" u="sng" dirty="0"/>
              <a:t>甲組</a:t>
            </a:r>
            <a:r>
              <a:rPr lang="zh-TW" altLang="en-US" sz="1800" dirty="0"/>
              <a:t>：提出</a:t>
            </a:r>
            <a:r>
              <a:rPr lang="en-US" altLang="zh-TW" sz="1800" b="1" dirty="0">
                <a:solidFill>
                  <a:srgbClr val="C00000"/>
                </a:solidFill>
              </a:rPr>
              <a:t>3</a:t>
            </a:r>
            <a:r>
              <a:rPr lang="zh-TW" altLang="en-US" sz="1800" b="1" dirty="0">
                <a:solidFill>
                  <a:srgbClr val="C00000"/>
                </a:solidFill>
              </a:rPr>
              <a:t>家</a:t>
            </a:r>
            <a:r>
              <a:rPr lang="en-US" altLang="zh-TW" sz="1800" dirty="0"/>
              <a:t>(</a:t>
            </a:r>
            <a:r>
              <a:rPr lang="zh-TW" altLang="en-US" sz="1800" dirty="0"/>
              <a:t>以上，且不限</a:t>
            </a:r>
            <a:r>
              <a:rPr lang="en-US" altLang="zh-TW" sz="1800" dirty="0"/>
              <a:t>)</a:t>
            </a:r>
            <a:r>
              <a:rPr lang="zh-TW" altLang="en-US" sz="1800" dirty="0"/>
              <a:t>門店之節能改善計畫，並實際改善</a:t>
            </a:r>
            <a:r>
              <a:rPr lang="en-US" altLang="zh-TW" sz="1800" b="1" dirty="0">
                <a:solidFill>
                  <a:srgbClr val="C00000"/>
                </a:solidFill>
              </a:rPr>
              <a:t>2</a:t>
            </a:r>
            <a:r>
              <a:rPr lang="zh-TW" altLang="en-US" sz="1800" b="1" dirty="0">
                <a:solidFill>
                  <a:srgbClr val="C00000"/>
                </a:solidFill>
              </a:rPr>
              <a:t>家</a:t>
            </a:r>
            <a:r>
              <a:rPr lang="en-US" altLang="zh-TW" sz="1800" dirty="0"/>
              <a:t>(</a:t>
            </a:r>
            <a:r>
              <a:rPr lang="zh-TW" altLang="en-US" sz="1800" dirty="0"/>
              <a:t>以上，且不限</a:t>
            </a:r>
            <a:r>
              <a:rPr lang="en-US" altLang="zh-TW" sz="1800" dirty="0"/>
              <a:t>)</a:t>
            </a:r>
            <a:r>
              <a:rPr lang="zh-TW" altLang="en-US" sz="1800" dirty="0"/>
              <a:t>門店，每案輔導款金額以新臺幣</a:t>
            </a:r>
            <a:r>
              <a:rPr lang="en-US" altLang="zh-TW" sz="1800" b="1" dirty="0">
                <a:solidFill>
                  <a:srgbClr val="C00000"/>
                </a:solidFill>
              </a:rPr>
              <a:t>40</a:t>
            </a:r>
            <a:r>
              <a:rPr lang="zh-TW" altLang="en-US" sz="1800" b="1" dirty="0">
                <a:solidFill>
                  <a:srgbClr val="C00000"/>
                </a:solidFill>
              </a:rPr>
              <a:t>萬元</a:t>
            </a:r>
            <a:r>
              <a:rPr lang="zh-TW" altLang="en-US" sz="1800" dirty="0"/>
              <a:t>整</a:t>
            </a:r>
            <a:r>
              <a:rPr lang="en-US" altLang="zh-TW" sz="1800" dirty="0"/>
              <a:t>(</a:t>
            </a:r>
            <a:r>
              <a:rPr lang="zh-TW" altLang="en-US" sz="1800" dirty="0"/>
              <a:t>含稅</a:t>
            </a:r>
            <a:r>
              <a:rPr lang="en-US" altLang="zh-TW" sz="1800" dirty="0"/>
              <a:t>)</a:t>
            </a:r>
            <a:r>
              <a:rPr lang="zh-TW" altLang="en-US" sz="1800" dirty="0"/>
              <a:t>為上限，預計</a:t>
            </a:r>
            <a:r>
              <a:rPr lang="en-US" altLang="zh-TW" sz="1800" b="1" dirty="0">
                <a:solidFill>
                  <a:srgbClr val="C00000"/>
                </a:solidFill>
              </a:rPr>
              <a:t>3</a:t>
            </a:r>
            <a:r>
              <a:rPr lang="zh-TW" altLang="en-US" sz="1800" b="1" dirty="0">
                <a:solidFill>
                  <a:srgbClr val="C00000"/>
                </a:solidFill>
              </a:rPr>
              <a:t>案</a:t>
            </a:r>
            <a:r>
              <a:rPr lang="zh-TW" altLang="en-US" sz="1800" dirty="0"/>
              <a:t>，並依實際改善家數多寡與成效，優先核定申請單位。</a:t>
            </a:r>
            <a:endParaRPr lang="en-US" altLang="zh-TW" sz="1800" dirty="0"/>
          </a:p>
          <a:p>
            <a:pPr marL="717550" lvl="1" indent="-317500" algn="just">
              <a:lnSpc>
                <a:spcPts val="2880"/>
              </a:lnSpc>
              <a:spcBef>
                <a:spcPts val="0"/>
              </a:spcBef>
              <a:buNone/>
            </a:pPr>
            <a:r>
              <a:rPr lang="en-US" altLang="zh-TW" sz="1800" dirty="0"/>
              <a:t>(2)</a:t>
            </a:r>
            <a:r>
              <a:rPr lang="zh-TW" altLang="en-US" sz="1800" b="1" u="sng" dirty="0"/>
              <a:t>乙組</a:t>
            </a:r>
            <a:r>
              <a:rPr lang="zh-TW" altLang="en-US" sz="1800" dirty="0"/>
              <a:t>：提出並實際改善</a:t>
            </a:r>
            <a:r>
              <a:rPr lang="en-US" altLang="zh-TW" sz="1800" b="1" dirty="0">
                <a:solidFill>
                  <a:srgbClr val="C00000"/>
                </a:solidFill>
              </a:rPr>
              <a:t>1</a:t>
            </a:r>
            <a:r>
              <a:rPr lang="zh-TW" altLang="en-US" sz="1800" b="1" dirty="0">
                <a:solidFill>
                  <a:srgbClr val="C00000"/>
                </a:solidFill>
              </a:rPr>
              <a:t>家</a:t>
            </a:r>
            <a:r>
              <a:rPr lang="en-US" altLang="zh-TW" sz="1800" dirty="0"/>
              <a:t>(</a:t>
            </a:r>
            <a:r>
              <a:rPr lang="zh-TW" altLang="en-US" sz="1800" dirty="0"/>
              <a:t>以上，且不限</a:t>
            </a:r>
            <a:r>
              <a:rPr lang="en-US" altLang="zh-TW" sz="1800" dirty="0"/>
              <a:t>)</a:t>
            </a:r>
            <a:r>
              <a:rPr lang="zh-TW" altLang="en-US" sz="1800" dirty="0"/>
              <a:t>門店之節能改善計畫，每案輔導款金額以新臺幣</a:t>
            </a:r>
            <a:r>
              <a:rPr lang="en-US" altLang="zh-TW" sz="1800" b="1" dirty="0">
                <a:solidFill>
                  <a:srgbClr val="C00000"/>
                </a:solidFill>
              </a:rPr>
              <a:t>20</a:t>
            </a:r>
            <a:r>
              <a:rPr lang="zh-TW" altLang="en-US" sz="1800" b="1" dirty="0">
                <a:solidFill>
                  <a:srgbClr val="C00000"/>
                </a:solidFill>
              </a:rPr>
              <a:t>萬元</a:t>
            </a:r>
            <a:r>
              <a:rPr lang="zh-TW" altLang="en-US" sz="1800" dirty="0"/>
              <a:t>整</a:t>
            </a:r>
            <a:r>
              <a:rPr lang="en-US" altLang="zh-TW" sz="1800" dirty="0"/>
              <a:t>(</a:t>
            </a:r>
            <a:r>
              <a:rPr lang="zh-TW" altLang="en-US" sz="1800" dirty="0"/>
              <a:t>含稅</a:t>
            </a:r>
            <a:r>
              <a:rPr lang="en-US" altLang="zh-TW" sz="1800" dirty="0"/>
              <a:t>)</a:t>
            </a:r>
            <a:r>
              <a:rPr lang="zh-TW" altLang="en-US" sz="1800" dirty="0"/>
              <a:t>為上限，預計</a:t>
            </a:r>
            <a:r>
              <a:rPr lang="en-US" altLang="zh-TW" sz="1800" b="1" dirty="0">
                <a:solidFill>
                  <a:srgbClr val="C00000"/>
                </a:solidFill>
              </a:rPr>
              <a:t>9</a:t>
            </a:r>
            <a:r>
              <a:rPr lang="zh-TW" altLang="en-US" sz="1800" b="1" dirty="0">
                <a:solidFill>
                  <a:srgbClr val="C00000"/>
                </a:solidFill>
              </a:rPr>
              <a:t>案</a:t>
            </a:r>
            <a:r>
              <a:rPr lang="zh-TW" altLang="en-US" sz="1800" dirty="0"/>
              <a:t>。</a:t>
            </a:r>
            <a:endParaRPr lang="en-US" altLang="zh-TW" sz="1800" dirty="0"/>
          </a:p>
          <a:p>
            <a:pPr algn="just">
              <a:lnSpc>
                <a:spcPts val="2880"/>
              </a:lnSpc>
              <a:spcBef>
                <a:spcPts val="600"/>
              </a:spcBef>
              <a:buFont typeface="+mj-lt"/>
              <a:buAutoNum type="arabicPeriod" startAt="2"/>
            </a:pPr>
            <a:r>
              <a:rPr lang="zh-TW" altLang="en-US" sz="1800" dirty="0"/>
              <a:t>輔導款僅可使用分攤</a:t>
            </a:r>
            <a:r>
              <a:rPr lang="zh-TW" altLang="en-US" sz="1800" b="1" dirty="0">
                <a:solidFill>
                  <a:srgbClr val="C00000"/>
                </a:solidFill>
              </a:rPr>
              <a:t>經常支出</a:t>
            </a:r>
            <a:r>
              <a:rPr lang="zh-TW" altLang="en-US" sz="1800" dirty="0"/>
              <a:t>部分，不得用於購買機器、設施等資本支出。若需購買上述相關硬體設備，應由自籌款部分支用。</a:t>
            </a:r>
            <a:endParaRPr lang="en-US" altLang="zh-TW" sz="1800" dirty="0"/>
          </a:p>
          <a:p>
            <a:pPr algn="just">
              <a:lnSpc>
                <a:spcPts val="2880"/>
              </a:lnSpc>
              <a:spcBef>
                <a:spcPts val="600"/>
              </a:spcBef>
              <a:buFont typeface="+mj-lt"/>
              <a:buAutoNum type="arabicPeriod" startAt="2"/>
            </a:pPr>
            <a:r>
              <a:rPr lang="zh-TW" altLang="en-US" sz="1800" dirty="0"/>
              <a:t>申請單位須負擔</a:t>
            </a:r>
            <a:r>
              <a:rPr lang="zh-TW" altLang="en-US" sz="1800" b="1" dirty="0">
                <a:solidFill>
                  <a:srgbClr val="C00000"/>
                </a:solidFill>
              </a:rPr>
              <a:t>自籌款</a:t>
            </a:r>
            <a:r>
              <a:rPr lang="zh-TW" altLang="en-US" sz="1800" dirty="0"/>
              <a:t>，且自籌款金額</a:t>
            </a:r>
            <a:r>
              <a:rPr lang="zh-TW" altLang="en-US" sz="1800" b="1" dirty="0">
                <a:solidFill>
                  <a:srgbClr val="C00000"/>
                </a:solidFill>
              </a:rPr>
              <a:t>不得低於</a:t>
            </a:r>
            <a:r>
              <a:rPr lang="zh-TW" altLang="en-US" sz="1800" dirty="0"/>
              <a:t>輔導款金額。</a:t>
            </a:r>
          </a:p>
          <a:p>
            <a:pPr marL="0" indent="0" algn="just">
              <a:lnSpc>
                <a:spcPts val="2880"/>
              </a:lnSpc>
              <a:spcBef>
                <a:spcPts val="600"/>
              </a:spcBef>
              <a:buNone/>
            </a:pPr>
            <a:endParaRPr lang="zh-TW" altLang="en-US" sz="2400" b="1" dirty="0">
              <a:solidFill>
                <a:srgbClr val="002060"/>
              </a:solidFill>
            </a:endParaRPr>
          </a:p>
        </p:txBody>
      </p:sp>
    </p:spTree>
    <p:extLst>
      <p:ext uri="{BB962C8B-B14F-4D97-AF65-F5344CB8AC3E}">
        <p14:creationId xmlns:p14="http://schemas.microsoft.com/office/powerpoint/2010/main" val="3115182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548687F8-5198-42CF-B934-9A0484825578}"/>
              </a:ext>
            </a:extLst>
          </p:cNvPr>
          <p:cNvSpPr>
            <a:spLocks noGrp="1"/>
          </p:cNvSpPr>
          <p:nvPr>
            <p:ph type="sldNum" sz="quarter" idx="4"/>
          </p:nvPr>
        </p:nvSpPr>
        <p:spPr>
          <a:xfrm>
            <a:off x="7010400" y="6492875"/>
            <a:ext cx="2133600" cy="365125"/>
          </a:xfrm>
        </p:spPr>
        <p:txBody>
          <a:bodyPr/>
          <a:lstStyle/>
          <a:p>
            <a:fld id="{4E1762D9-BF67-4166-A4E0-1820CE8BD53A}" type="slidenum">
              <a:rPr lang="zh-TW" altLang="en-US" smtClean="0">
                <a:solidFill>
                  <a:schemeClr val="tx1"/>
                </a:solidFill>
              </a:rPr>
              <a:pPr/>
              <a:t>9</a:t>
            </a:fld>
            <a:endParaRPr lang="zh-TW" altLang="en-US" dirty="0">
              <a:solidFill>
                <a:schemeClr val="tx1"/>
              </a:solidFill>
            </a:endParaRPr>
          </a:p>
        </p:txBody>
      </p:sp>
      <p:sp>
        <p:nvSpPr>
          <p:cNvPr id="3" name="文字方塊 2">
            <a:extLst>
              <a:ext uri="{FF2B5EF4-FFF2-40B4-BE49-F238E27FC236}">
                <a16:creationId xmlns:a16="http://schemas.microsoft.com/office/drawing/2014/main" id="{147549C5-8CF6-4AA8-9BC2-A608766D091A}"/>
              </a:ext>
            </a:extLst>
          </p:cNvPr>
          <p:cNvSpPr txBox="1"/>
          <p:nvPr/>
        </p:nvSpPr>
        <p:spPr>
          <a:xfrm>
            <a:off x="1691680" y="259293"/>
            <a:ext cx="6084676" cy="584775"/>
          </a:xfrm>
          <a:prstGeom prst="rect">
            <a:avLst/>
          </a:prstGeom>
          <a:solidFill>
            <a:schemeClr val="bg1"/>
          </a:solidFill>
        </p:spPr>
        <p:txBody>
          <a:bodyPr wrap="square" rtlCol="0">
            <a:spAutoFit/>
          </a:bodyPr>
          <a:lstStyle/>
          <a:p>
            <a:pPr algn="ctr"/>
            <a:r>
              <a:rPr lang="zh-TW" altLang="en-US" sz="3200" b="1" dirty="0">
                <a:latin typeface="微軟正黑體" panose="020B0604030504040204" pitchFamily="34" charset="-120"/>
                <a:ea typeface="微軟正黑體" panose="020B0604030504040204" pitchFamily="34" charset="-120"/>
              </a:rPr>
              <a:t>三、申請流程</a:t>
            </a:r>
          </a:p>
        </p:txBody>
      </p:sp>
      <p:sp>
        <p:nvSpPr>
          <p:cNvPr id="10" name="內容版面配置區 2">
            <a:extLst>
              <a:ext uri="{FF2B5EF4-FFF2-40B4-BE49-F238E27FC236}">
                <a16:creationId xmlns:a16="http://schemas.microsoft.com/office/drawing/2014/main" id="{FC240F49-6191-43D4-B96E-9DA1794FE90C}"/>
              </a:ext>
            </a:extLst>
          </p:cNvPr>
          <p:cNvSpPr txBox="1">
            <a:spLocks/>
          </p:cNvSpPr>
          <p:nvPr/>
        </p:nvSpPr>
        <p:spPr>
          <a:xfrm>
            <a:off x="179512" y="945228"/>
            <a:ext cx="8910990" cy="5652124"/>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微軟正黑體" pitchFamily="34" charset="-120"/>
                <a:ea typeface="微軟正黑體" pitchFamily="34" charset="-12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微軟正黑體" pitchFamily="34" charset="-120"/>
                <a:ea typeface="微軟正黑體" pitchFamily="34" charset="-12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微軟正黑體" pitchFamily="34" charset="-120"/>
                <a:ea typeface="微軟正黑體" pitchFamily="34" charset="-12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ts val="2880"/>
              </a:lnSpc>
              <a:spcBef>
                <a:spcPts val="600"/>
              </a:spcBef>
              <a:buNone/>
            </a:pPr>
            <a:endParaRPr lang="zh-TW" altLang="en-US" sz="2400" b="1" dirty="0">
              <a:solidFill>
                <a:srgbClr val="002060"/>
              </a:solidFill>
            </a:endParaRPr>
          </a:p>
        </p:txBody>
      </p:sp>
      <p:cxnSp>
        <p:nvCxnSpPr>
          <p:cNvPr id="7" name="直線接點 6">
            <a:extLst>
              <a:ext uri="{FF2B5EF4-FFF2-40B4-BE49-F238E27FC236}">
                <a16:creationId xmlns:a16="http://schemas.microsoft.com/office/drawing/2014/main" id="{7BF45EA7-36FD-4502-BE5B-8A7F1D51537A}"/>
              </a:ext>
            </a:extLst>
          </p:cNvPr>
          <p:cNvCxnSpPr>
            <a:cxnSpLocks/>
          </p:cNvCxnSpPr>
          <p:nvPr/>
        </p:nvCxnSpPr>
        <p:spPr>
          <a:xfrm>
            <a:off x="5285819" y="5912772"/>
            <a:ext cx="288689" cy="79"/>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8" name="文字方塊 7">
            <a:extLst>
              <a:ext uri="{FF2B5EF4-FFF2-40B4-BE49-F238E27FC236}">
                <a16:creationId xmlns:a16="http://schemas.microsoft.com/office/drawing/2014/main" id="{1AFC6B3F-63D4-4F8C-828E-CE0269A38EA4}"/>
              </a:ext>
            </a:extLst>
          </p:cNvPr>
          <p:cNvSpPr txBox="1"/>
          <p:nvPr/>
        </p:nvSpPr>
        <p:spPr>
          <a:xfrm>
            <a:off x="681997" y="963480"/>
            <a:ext cx="1189275" cy="338554"/>
          </a:xfrm>
          <a:prstGeom prst="rect">
            <a:avLst/>
          </a:prstGeom>
          <a:solidFill>
            <a:schemeClr val="accent3"/>
          </a:solid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defPPr>
              <a:defRPr lang="zh-TW"/>
            </a:defPPr>
            <a:lvl1pPr>
              <a:defRPr>
                <a:solidFill>
                  <a:schemeClr val="bg1"/>
                </a:solidFill>
                <a:latin typeface="Times New Roman" panose="02020603050405020304" pitchFamily="18" charset="0"/>
                <a:ea typeface="標楷體" panose="03000509000000000000" pitchFamily="65" charset="-12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zh-TW" altLang="en-US" sz="1600" b="1" dirty="0">
                <a:latin typeface="微軟正黑體" panose="020B0604030504040204" pitchFamily="34" charset="-120"/>
                <a:ea typeface="微軟正黑體" panose="020B0604030504040204" pitchFamily="34" charset="-120"/>
              </a:rPr>
              <a:t>階段流程</a:t>
            </a:r>
            <a:endParaRPr lang="en-US" altLang="zh-TW" sz="16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C5CAE968-8FCE-4F3B-B314-7AA9713B0BB2}"/>
              </a:ext>
            </a:extLst>
          </p:cNvPr>
          <p:cNvSpPr txBox="1"/>
          <p:nvPr/>
        </p:nvSpPr>
        <p:spPr>
          <a:xfrm>
            <a:off x="3240137" y="970707"/>
            <a:ext cx="1762021" cy="338554"/>
          </a:xfrm>
          <a:prstGeom prst="rect">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辦理與注意事項</a:t>
            </a:r>
            <a:endPar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1" name="文字方塊 10">
            <a:extLst>
              <a:ext uri="{FF2B5EF4-FFF2-40B4-BE49-F238E27FC236}">
                <a16:creationId xmlns:a16="http://schemas.microsoft.com/office/drawing/2014/main" id="{E99E28A0-3EB3-452B-A0D8-67AAEB72C326}"/>
              </a:ext>
            </a:extLst>
          </p:cNvPr>
          <p:cNvSpPr txBox="1"/>
          <p:nvPr/>
        </p:nvSpPr>
        <p:spPr>
          <a:xfrm>
            <a:off x="6550614" y="805279"/>
            <a:ext cx="1329973" cy="338554"/>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rtlCol="0" anchor="ctr">
            <a:spAutoFit/>
          </a:bodyPr>
          <a:lstStyle/>
          <a:p>
            <a:pPr algn="ctr"/>
            <a:r>
              <a:rPr lang="zh-TW" altLang="en-US"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應繳交文件</a:t>
            </a:r>
            <a:endParaRPr lang="en-US" altLang="zh-TW" sz="16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12" name="矩形: 圓角 11">
            <a:extLst>
              <a:ext uri="{FF2B5EF4-FFF2-40B4-BE49-F238E27FC236}">
                <a16:creationId xmlns:a16="http://schemas.microsoft.com/office/drawing/2014/main" id="{8BA0A7AE-312F-4D5E-93C2-844461742A73}"/>
              </a:ext>
            </a:extLst>
          </p:cNvPr>
          <p:cNvSpPr/>
          <p:nvPr/>
        </p:nvSpPr>
        <p:spPr>
          <a:xfrm>
            <a:off x="5575530" y="1194413"/>
            <a:ext cx="3489758" cy="1660743"/>
          </a:xfrm>
          <a:prstGeom prst="roundRect">
            <a:avLst>
              <a:gd name="adj" fmla="val 9692"/>
            </a:avLst>
          </a:prstGeom>
          <a:solidFill>
            <a:srgbClr val="EDF2F9"/>
          </a:solidFill>
          <a:ln w="19050">
            <a:solidFill>
              <a:schemeClr val="accent1">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265113" indent="-265113" algn="just">
              <a:buClr>
                <a:schemeClr val="tx1"/>
              </a:buClr>
              <a:buFont typeface="+mj-lt"/>
              <a:buAutoNum type="arabicPeriod"/>
            </a:pPr>
            <a:r>
              <a:rPr lang="zh-TW" altLang="en-US" sz="1600" dirty="0">
                <a:latin typeface="微軟正黑體" panose="020B0604030504040204" pitchFamily="34" charset="-120"/>
                <a:ea typeface="微軟正黑體" panose="020B0604030504040204" pitchFamily="34" charset="-120"/>
              </a:rPr>
              <a:t>申請資格文件檢查表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1)</a:t>
            </a:r>
            <a:endParaRPr lang="zh-TW" altLang="en-US" sz="12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en-US" sz="1600" dirty="0">
                <a:latin typeface="微軟正黑體" panose="020B0604030504040204" pitchFamily="34" charset="-120"/>
                <a:ea typeface="微軟正黑體" panose="020B0604030504040204" pitchFamily="34" charset="-120"/>
              </a:rPr>
              <a:t>申請表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2)</a:t>
            </a:r>
            <a:endParaRPr lang="zh-TW" altLang="en-US" sz="12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en-US" sz="1600" dirty="0">
                <a:latin typeface="微軟正黑體" panose="020B0604030504040204" pitchFamily="34" charset="-120"/>
                <a:ea typeface="微軟正黑體" panose="020B0604030504040204" pitchFamily="34" charset="-120"/>
              </a:rPr>
              <a:t>若為租賃狀態，檢附租約文件</a:t>
            </a:r>
            <a:endParaRPr lang="en-US" altLang="zh-TW" sz="16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en-US" sz="1600" dirty="0">
                <a:latin typeface="微軟正黑體" panose="020B0604030504040204" pitchFamily="34" charset="-120"/>
                <a:ea typeface="微軟正黑體" panose="020B0604030504040204" pitchFamily="34" charset="-120"/>
              </a:rPr>
              <a:t>近</a:t>
            </a: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期電費繳費通知單</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電子帳單</a:t>
            </a:r>
            <a:r>
              <a:rPr lang="en-US" altLang="zh-TW" sz="1600" dirty="0">
                <a:latin typeface="微軟正黑體" panose="020B0604030504040204" pitchFamily="34" charset="-120"/>
                <a:ea typeface="微軟正黑體" panose="020B0604030504040204" pitchFamily="34" charset="-120"/>
              </a:rPr>
              <a:t>)</a:t>
            </a:r>
          </a:p>
          <a:p>
            <a:pPr marL="265113" indent="-265113" algn="just">
              <a:buFont typeface="+mj-lt"/>
              <a:buAutoNum type="arabicPeriod"/>
            </a:pPr>
            <a:r>
              <a:rPr lang="zh-TW" altLang="en-US" sz="1600" b="1" dirty="0">
                <a:solidFill>
                  <a:srgbClr val="C00000"/>
                </a:solidFill>
                <a:latin typeface="微軟正黑體" panose="020B0604030504040204" pitchFamily="34" charset="-120"/>
                <a:ea typeface="微軟正黑體" panose="020B0604030504040204" pitchFamily="34" charset="-120"/>
              </a:rPr>
              <a:t>甲組：改善規劃書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3)</a:t>
            </a:r>
            <a:endParaRPr lang="en-US" altLang="zh-TW" sz="16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en-US" sz="1600" b="1" dirty="0">
                <a:solidFill>
                  <a:srgbClr val="C00000"/>
                </a:solidFill>
                <a:latin typeface="微軟正黑體" panose="020B0604030504040204" pitchFamily="34" charset="-120"/>
                <a:ea typeface="微軟正黑體" panose="020B0604030504040204" pitchFamily="34" charset="-120"/>
              </a:rPr>
              <a:t>甲、乙組：改善規劃簡報</a:t>
            </a:r>
            <a:r>
              <a:rPr lang="zh-TW" altLang="en-US" sz="16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4)</a:t>
            </a:r>
            <a:r>
              <a:rPr lang="zh-TW" altLang="en-US" sz="1200" dirty="0">
                <a:latin typeface="微軟正黑體" panose="020B0604030504040204" pitchFamily="34" charset="-120"/>
                <a:ea typeface="微軟正黑體" panose="020B0604030504040204" pitchFamily="34" charset="-120"/>
              </a:rPr>
              <a:t> </a:t>
            </a:r>
            <a:endParaRPr lang="zh-TW" altLang="en-US" sz="1600" dirty="0">
              <a:latin typeface="微軟正黑體" panose="020B0604030504040204" pitchFamily="34" charset="-120"/>
              <a:ea typeface="微軟正黑體" panose="020B0604030504040204" pitchFamily="34" charset="-120"/>
            </a:endParaRPr>
          </a:p>
        </p:txBody>
      </p:sp>
      <p:sp>
        <p:nvSpPr>
          <p:cNvPr id="14" name="矩形: 圓角 13">
            <a:extLst>
              <a:ext uri="{FF2B5EF4-FFF2-40B4-BE49-F238E27FC236}">
                <a16:creationId xmlns:a16="http://schemas.microsoft.com/office/drawing/2014/main" id="{224ED280-FA8C-4602-9A90-EC04C43C6B5B}"/>
              </a:ext>
            </a:extLst>
          </p:cNvPr>
          <p:cNvSpPr/>
          <p:nvPr/>
        </p:nvSpPr>
        <p:spPr>
          <a:xfrm>
            <a:off x="5545394" y="5189538"/>
            <a:ext cx="3506573" cy="1400235"/>
          </a:xfrm>
          <a:prstGeom prst="roundRect">
            <a:avLst>
              <a:gd name="adj" fmla="val 10044"/>
            </a:avLst>
          </a:prstGeom>
          <a:solidFill>
            <a:srgbClr val="EDF2F9"/>
          </a:solidFill>
          <a:ln w="19050">
            <a:solidFill>
              <a:schemeClr val="accent1">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265113" indent="-265113" algn="just">
              <a:buFont typeface="+mj-lt"/>
              <a:buAutoNum type="arabicPeriod"/>
            </a:pPr>
            <a:r>
              <a:rPr lang="zh-TW" altLang="zh-TW" sz="1600" dirty="0">
                <a:latin typeface="微軟正黑體" panose="020B0604030504040204" pitchFamily="34" charset="-120"/>
                <a:ea typeface="微軟正黑體" panose="020B0604030504040204" pitchFamily="34" charset="-120"/>
              </a:rPr>
              <a:t>完工驗收檢核表</a:t>
            </a:r>
            <a:r>
              <a:rPr lang="zh-TW" altLang="en-US" sz="16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7)</a:t>
            </a:r>
            <a:endParaRPr lang="zh-TW" altLang="zh-TW" sz="12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zh-TW" sz="1600" dirty="0">
                <a:latin typeface="微軟正黑體" panose="020B0604030504040204" pitchFamily="34" charset="-120"/>
                <a:ea typeface="微軟正黑體" panose="020B0604030504040204" pitchFamily="34" charset="-120"/>
              </a:rPr>
              <a:t>完工證明文件</a:t>
            </a:r>
            <a:r>
              <a:rPr lang="zh-TW" altLang="en-US" sz="16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8)</a:t>
            </a:r>
            <a:endParaRPr lang="zh-TW" altLang="zh-TW" sz="12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zh-TW" sz="1600" b="1" dirty="0">
                <a:solidFill>
                  <a:srgbClr val="C00000"/>
                </a:solidFill>
                <a:latin typeface="微軟正黑體" panose="020B0604030504040204" pitchFamily="34" charset="-120"/>
                <a:ea typeface="微軟正黑體" panose="020B0604030504040204" pitchFamily="34" charset="-120"/>
              </a:rPr>
              <a:t>第二期款發票或收據</a:t>
            </a:r>
          </a:p>
          <a:p>
            <a:pPr marL="265113" indent="-265113" algn="just">
              <a:buFont typeface="+mj-lt"/>
              <a:buAutoNum type="arabicPeriod"/>
            </a:pPr>
            <a:r>
              <a:rPr lang="zh-TW" altLang="zh-TW" sz="1600" dirty="0">
                <a:latin typeface="微軟正黑體" panose="020B0604030504040204" pitchFamily="34" charset="-120"/>
                <a:ea typeface="微軟正黑體" panose="020B0604030504040204" pitchFamily="34" charset="-120"/>
              </a:rPr>
              <a:t>收支會計報表</a:t>
            </a:r>
            <a:r>
              <a:rPr lang="zh-TW" altLang="en-US" sz="1600" dirty="0">
                <a:latin typeface="微軟正黑體" panose="020B0604030504040204" pitchFamily="34" charset="-120"/>
                <a:ea typeface="微軟正黑體" panose="020B0604030504040204" pitchFamily="34" charset="-120"/>
              </a:rPr>
              <a:t> </a:t>
            </a:r>
            <a:r>
              <a:rPr lang="en-US" altLang="zh-TW" sz="1200" dirty="0">
                <a:latin typeface="微軟正黑體" panose="020B0604030504040204" pitchFamily="34" charset="-120"/>
                <a:ea typeface="微軟正黑體" panose="020B0604030504040204" pitchFamily="34" charset="-120"/>
              </a:rPr>
              <a:t>(</a:t>
            </a:r>
            <a:r>
              <a:rPr lang="zh-TW" altLang="zh-TW"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9</a:t>
            </a:r>
            <a:r>
              <a:rPr lang="en-US" altLang="zh-TW" sz="1600" dirty="0">
                <a:latin typeface="微軟正黑體" panose="020B0604030504040204" pitchFamily="34" charset="-120"/>
                <a:ea typeface="微軟正黑體" panose="020B0604030504040204" pitchFamily="34" charset="-120"/>
              </a:rPr>
              <a:t>)</a:t>
            </a:r>
            <a:endParaRPr lang="zh-TW" altLang="zh-TW" sz="16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zh-TW" sz="1600" dirty="0">
                <a:latin typeface="微軟正黑體" panose="020B0604030504040204" pitchFamily="34" charset="-120"/>
                <a:ea typeface="微軟正黑體" panose="020B0604030504040204" pitchFamily="34" charset="-120"/>
              </a:rPr>
              <a:t>改善後近</a:t>
            </a:r>
            <a:r>
              <a:rPr lang="en-US" altLang="zh-TW" sz="1600" dirty="0">
                <a:latin typeface="微軟正黑體" panose="020B0604030504040204" pitchFamily="34" charset="-120"/>
                <a:ea typeface="微軟正黑體" panose="020B0604030504040204" pitchFamily="34" charset="-120"/>
              </a:rPr>
              <a:t>2</a:t>
            </a:r>
            <a:r>
              <a:rPr lang="zh-TW" altLang="zh-TW" sz="1600" dirty="0">
                <a:latin typeface="微軟正黑體" panose="020B0604030504040204" pitchFamily="34" charset="-120"/>
                <a:ea typeface="微軟正黑體" panose="020B0604030504040204" pitchFamily="34" charset="-120"/>
              </a:rPr>
              <a:t>期電費繳費通知單</a:t>
            </a:r>
            <a:endParaRPr lang="zh-TW" altLang="en-US" sz="1600" dirty="0">
              <a:latin typeface="微軟正黑體" panose="020B0604030504040204" pitchFamily="34" charset="-120"/>
              <a:ea typeface="微軟正黑體" panose="020B0604030504040204" pitchFamily="34" charset="-120"/>
            </a:endParaRPr>
          </a:p>
        </p:txBody>
      </p:sp>
      <p:grpSp>
        <p:nvGrpSpPr>
          <p:cNvPr id="15" name="群組 14">
            <a:extLst>
              <a:ext uri="{FF2B5EF4-FFF2-40B4-BE49-F238E27FC236}">
                <a16:creationId xmlns:a16="http://schemas.microsoft.com/office/drawing/2014/main" id="{BA301CEF-69A5-4C8D-8432-8AA38D127597}"/>
              </a:ext>
            </a:extLst>
          </p:cNvPr>
          <p:cNvGrpSpPr/>
          <p:nvPr/>
        </p:nvGrpSpPr>
        <p:grpSpPr>
          <a:xfrm>
            <a:off x="2626589" y="1798321"/>
            <a:ext cx="2912998" cy="4774016"/>
            <a:chOff x="2534026" y="1837498"/>
            <a:chExt cx="2912998" cy="4774016"/>
          </a:xfrm>
        </p:grpSpPr>
        <p:sp>
          <p:nvSpPr>
            <p:cNvPr id="16" name="文字方塊 15">
              <a:extLst>
                <a:ext uri="{FF2B5EF4-FFF2-40B4-BE49-F238E27FC236}">
                  <a16:creationId xmlns:a16="http://schemas.microsoft.com/office/drawing/2014/main" id="{15C821A2-B0F3-4E66-B05C-0D09661D4AE8}"/>
                </a:ext>
              </a:extLst>
            </p:cNvPr>
            <p:cNvSpPr txBox="1"/>
            <p:nvPr/>
          </p:nvSpPr>
          <p:spPr>
            <a:xfrm>
              <a:off x="2534026" y="1837498"/>
              <a:ext cx="2772000" cy="374571"/>
            </a:xfrm>
            <a:prstGeom prst="roundRect">
              <a:avLst/>
            </a:prstGeom>
            <a:solidFill>
              <a:srgbClr val="F7EAE9"/>
            </a:solidFill>
            <a:ln w="19050">
              <a:solidFill>
                <a:schemeClr val="accent2">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zh-TW"/>
              </a:defPPr>
              <a:lvl1pPr marL="342900" indent="-342900" algn="just">
                <a:buFont typeface="+mj-lt"/>
                <a:buAutoNum type="arabicPeriod"/>
                <a:defRPr sz="1600">
                  <a:latin typeface="微軟正黑體" panose="020B0604030504040204" pitchFamily="34" charset="-120"/>
                  <a:ea typeface="微軟正黑體" panose="020B0604030504040204" pitchFamily="34" charset="-12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buNone/>
              </a:pPr>
              <a:r>
                <a:rPr lang="zh-TW" altLang="en-US" dirty="0"/>
                <a:t>依規定於</a:t>
              </a:r>
              <a:r>
                <a:rPr lang="en-US" altLang="zh-TW" b="1" dirty="0">
                  <a:solidFill>
                    <a:srgbClr val="C00000"/>
                  </a:solidFill>
                </a:rPr>
                <a:t>4/26</a:t>
              </a:r>
              <a:r>
                <a:rPr lang="zh-TW" altLang="en-US" dirty="0"/>
                <a:t>前提出申請</a:t>
              </a:r>
              <a:endParaRPr lang="en-US" altLang="zh-TW" dirty="0"/>
            </a:p>
          </p:txBody>
        </p:sp>
        <p:sp>
          <p:nvSpPr>
            <p:cNvPr id="17" name="文字方塊 16">
              <a:extLst>
                <a:ext uri="{FF2B5EF4-FFF2-40B4-BE49-F238E27FC236}">
                  <a16:creationId xmlns:a16="http://schemas.microsoft.com/office/drawing/2014/main" id="{4D5D176D-862B-4910-85B2-3DC053904158}"/>
                </a:ext>
              </a:extLst>
            </p:cNvPr>
            <p:cNvSpPr txBox="1"/>
            <p:nvPr/>
          </p:nvSpPr>
          <p:spPr>
            <a:xfrm>
              <a:off x="2543181" y="2401624"/>
              <a:ext cx="2903843" cy="374571"/>
            </a:xfrm>
            <a:prstGeom prst="roundRect">
              <a:avLst/>
            </a:prstGeom>
            <a:solidFill>
              <a:srgbClr val="F7EAE9"/>
            </a:solidFill>
            <a:ln w="19050">
              <a:solidFill>
                <a:schemeClr val="accent2">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zh-TW"/>
              </a:defPPr>
              <a:lvl1pPr indent="0" algn="just">
                <a:buFont typeface="+mj-lt"/>
                <a:buNone/>
                <a:defRPr sz="1600">
                  <a:latin typeface="微軟正黑體" panose="020B0604030504040204" pitchFamily="34" charset="-120"/>
                  <a:ea typeface="微軟正黑體" panose="020B0604030504040204" pitchFamily="34" charset="-12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TW" altLang="en-US" dirty="0"/>
                <a:t>於</a:t>
              </a:r>
              <a:r>
                <a:rPr lang="zh-TW" altLang="en-US" b="1" dirty="0">
                  <a:solidFill>
                    <a:srgbClr val="C00000"/>
                  </a:solidFill>
                </a:rPr>
                <a:t>遴選會議</a:t>
              </a:r>
              <a:r>
                <a:rPr lang="zh-TW" altLang="en-US" dirty="0"/>
                <a:t>進行改善規劃</a:t>
              </a:r>
              <a:r>
                <a:rPr lang="zh-TW" altLang="en-US" b="1" dirty="0">
                  <a:solidFill>
                    <a:srgbClr val="C00000"/>
                  </a:solidFill>
                </a:rPr>
                <a:t>簡報</a:t>
              </a:r>
              <a:endParaRPr lang="en-US" altLang="zh-TW" b="1" dirty="0">
                <a:solidFill>
                  <a:srgbClr val="C00000"/>
                </a:solidFill>
              </a:endParaRPr>
            </a:p>
          </p:txBody>
        </p:sp>
        <p:sp>
          <p:nvSpPr>
            <p:cNvPr id="18" name="文字方塊 17">
              <a:extLst>
                <a:ext uri="{FF2B5EF4-FFF2-40B4-BE49-F238E27FC236}">
                  <a16:creationId xmlns:a16="http://schemas.microsoft.com/office/drawing/2014/main" id="{936B69CA-0198-423F-8F32-81426CACAFDD}"/>
                </a:ext>
              </a:extLst>
            </p:cNvPr>
            <p:cNvSpPr txBox="1"/>
            <p:nvPr/>
          </p:nvSpPr>
          <p:spPr>
            <a:xfrm>
              <a:off x="2548252" y="2914073"/>
              <a:ext cx="2772000" cy="1139726"/>
            </a:xfrm>
            <a:prstGeom prst="roundRect">
              <a:avLst>
                <a:gd name="adj" fmla="val 10865"/>
              </a:avLst>
            </a:prstGeom>
            <a:solidFill>
              <a:srgbClr val="F7EAE9"/>
            </a:solidFill>
            <a:ln w="19050">
              <a:solidFill>
                <a:schemeClr val="accent2">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defPPr>
                <a:defRPr lang="zh-TW"/>
              </a:defPPr>
              <a:lvl1pPr indent="0" algn="just">
                <a:buFont typeface="+mj-lt"/>
                <a:buNone/>
                <a:defRPr sz="1600">
                  <a:latin typeface="微軟正黑體" panose="020B0604030504040204" pitchFamily="34" charset="-120"/>
                  <a:ea typeface="微軟正黑體" panose="020B0604030504040204" pitchFamily="34" charset="-12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176213" indent="-176213">
                <a:buFont typeface="Arial" panose="020B0604020202020204" pitchFamily="34" charset="0"/>
                <a:buChar char="•"/>
              </a:pPr>
              <a:r>
                <a:rPr lang="en-US" altLang="zh-TW" b="1" dirty="0">
                  <a:solidFill>
                    <a:srgbClr val="C00000"/>
                  </a:solidFill>
                </a:rPr>
                <a:t>5/13</a:t>
              </a:r>
              <a:r>
                <a:rPr lang="zh-TW" altLang="en-US" dirty="0"/>
                <a:t>公告結果</a:t>
              </a:r>
              <a:endParaRPr lang="en-US" altLang="zh-TW" dirty="0"/>
            </a:p>
            <a:p>
              <a:pPr marL="176213" indent="-176213">
                <a:buFont typeface="Arial" panose="020B0604020202020204" pitchFamily="34" charset="0"/>
                <a:buChar char="•"/>
              </a:pPr>
              <a:r>
                <a:rPr lang="zh-TW" altLang="en-US" dirty="0"/>
                <a:t>確認輔導款金額</a:t>
              </a:r>
              <a:endParaRPr lang="en-US" altLang="zh-TW" dirty="0"/>
            </a:p>
            <a:p>
              <a:pPr marL="176213" indent="-176213">
                <a:buFont typeface="Arial" panose="020B0604020202020204" pitchFamily="34" charset="0"/>
                <a:buChar char="•"/>
              </a:pPr>
              <a:r>
                <a:rPr lang="zh-TW" altLang="en-US" dirty="0"/>
                <a:t>辦理簽約作業</a:t>
              </a:r>
              <a:endParaRPr lang="en-US" altLang="zh-TW" dirty="0"/>
            </a:p>
            <a:p>
              <a:pPr marL="176213" indent="-176213">
                <a:buFont typeface="Arial" panose="020B0604020202020204" pitchFamily="34" charset="0"/>
                <a:buChar char="•"/>
              </a:pPr>
              <a:r>
                <a:rPr lang="zh-TW" altLang="en-US" dirty="0"/>
                <a:t>撥付第一期款 </a:t>
              </a:r>
              <a:endParaRPr lang="en-US" altLang="zh-TW" dirty="0"/>
            </a:p>
          </p:txBody>
        </p:sp>
        <p:sp>
          <p:nvSpPr>
            <p:cNvPr id="19" name="矩形: 圓角 18">
              <a:extLst>
                <a:ext uri="{FF2B5EF4-FFF2-40B4-BE49-F238E27FC236}">
                  <a16:creationId xmlns:a16="http://schemas.microsoft.com/office/drawing/2014/main" id="{C791BF21-AB65-467C-9285-ED0B6464A3C5}"/>
                </a:ext>
              </a:extLst>
            </p:cNvPr>
            <p:cNvSpPr/>
            <p:nvPr/>
          </p:nvSpPr>
          <p:spPr>
            <a:xfrm>
              <a:off x="2547520" y="4136785"/>
              <a:ext cx="2772000" cy="1191816"/>
            </a:xfrm>
            <a:prstGeom prst="roundRect">
              <a:avLst/>
            </a:prstGeom>
            <a:solidFill>
              <a:srgbClr val="F7EAE9"/>
            </a:solidFill>
            <a:ln w="19050">
              <a:solidFill>
                <a:schemeClr val="accent2">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just"/>
              <a:r>
                <a:rPr lang="zh-TW" altLang="en-US" sz="1600" dirty="0">
                  <a:latin typeface="微軟正黑體" panose="020B0604030504040204" pitchFamily="34" charset="-120"/>
                  <a:ea typeface="微軟正黑體" panose="020B0604030504040204" pitchFamily="34" charset="-120"/>
                </a:rPr>
                <a:t>申請單位依照修正後改善規劃書</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簡報</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進行改善</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若未依規劃書</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簡報</a:t>
              </a:r>
              <a:r>
                <a:rPr lang="en-US" altLang="zh-TW" sz="1600" b="1" dirty="0">
                  <a:solidFill>
                    <a:srgbClr val="C00000"/>
                  </a:solidFill>
                  <a:latin typeface="微軟正黑體" panose="020B0604030504040204" pitchFamily="34" charset="-120"/>
                  <a:ea typeface="微軟正黑體" panose="020B0604030504040204" pitchFamily="34" charset="-120"/>
                </a:rPr>
                <a:t>)</a:t>
              </a:r>
              <a:r>
                <a:rPr lang="zh-TW" altLang="en-US" sz="1600" b="1" dirty="0">
                  <a:solidFill>
                    <a:srgbClr val="C00000"/>
                  </a:solidFill>
                  <a:latin typeface="微軟正黑體" panose="020B0604030504040204" pitchFamily="34" charset="-120"/>
                  <a:ea typeface="微軟正黑體" panose="020B0604030504040204" pitchFamily="34" charset="-120"/>
                </a:rPr>
                <a:t>執行，得追回全部或部分輔導款</a:t>
              </a:r>
              <a:r>
                <a:rPr lang="en-US" altLang="zh-TW" sz="1600" b="1" dirty="0">
                  <a:solidFill>
                    <a:srgbClr val="C00000"/>
                  </a:solidFill>
                  <a:latin typeface="微軟正黑體" panose="020B0604030504040204" pitchFamily="34" charset="-120"/>
                  <a:ea typeface="微軟正黑體" panose="020B0604030504040204" pitchFamily="34" charset="-120"/>
                </a:rPr>
                <a:t>)</a:t>
              </a:r>
              <a:endParaRPr lang="zh-TW" altLang="en-US" sz="1600" b="1" dirty="0">
                <a:solidFill>
                  <a:srgbClr val="C00000"/>
                </a:solidFill>
                <a:latin typeface="微軟正黑體" panose="020B0604030504040204" pitchFamily="34" charset="-120"/>
                <a:ea typeface="微軟正黑體" panose="020B0604030504040204" pitchFamily="34" charset="-120"/>
              </a:endParaRPr>
            </a:p>
          </p:txBody>
        </p:sp>
        <p:sp>
          <p:nvSpPr>
            <p:cNvPr id="20" name="矩形: 圓角 19">
              <a:extLst>
                <a:ext uri="{FF2B5EF4-FFF2-40B4-BE49-F238E27FC236}">
                  <a16:creationId xmlns:a16="http://schemas.microsoft.com/office/drawing/2014/main" id="{82618396-4E74-4B1A-AA50-E28D5BC6D1D4}"/>
                </a:ext>
              </a:extLst>
            </p:cNvPr>
            <p:cNvSpPr/>
            <p:nvPr/>
          </p:nvSpPr>
          <p:spPr>
            <a:xfrm>
              <a:off x="2547520" y="5440534"/>
              <a:ext cx="2772000" cy="1170980"/>
            </a:xfrm>
            <a:prstGeom prst="roundRect">
              <a:avLst>
                <a:gd name="adj" fmla="val 14561"/>
              </a:avLst>
            </a:prstGeom>
            <a:solidFill>
              <a:srgbClr val="F7EAE9"/>
            </a:solidFill>
            <a:ln w="19050">
              <a:solidFill>
                <a:schemeClr val="accent2">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176213" indent="-176213" algn="just">
                <a:buFont typeface="Arial" panose="020B0604020202020204" pitchFamily="34" charset="0"/>
                <a:buChar char="•"/>
              </a:pPr>
              <a:r>
                <a:rPr lang="en-US" altLang="zh-TW" sz="1600" b="1" dirty="0">
                  <a:solidFill>
                    <a:srgbClr val="C00000"/>
                  </a:solidFill>
                  <a:latin typeface="微軟正黑體" panose="020B0604030504040204" pitchFamily="34" charset="-120"/>
                  <a:ea typeface="微軟正黑體" panose="020B0604030504040204" pitchFamily="34" charset="-120"/>
                </a:rPr>
                <a:t>10/31</a:t>
              </a:r>
              <a:r>
                <a:rPr lang="zh-TW" altLang="en-US" sz="1600" dirty="0">
                  <a:latin typeface="微軟正黑體" panose="020B0604030504040204" pitchFamily="34" charset="-120"/>
                  <a:ea typeface="微軟正黑體" panose="020B0604030504040204" pitchFamily="34" charset="-120"/>
                </a:rPr>
                <a:t>前</a:t>
              </a:r>
              <a:r>
                <a:rPr lang="zh-TW" altLang="zh-TW" sz="1600" dirty="0">
                  <a:latin typeface="微軟正黑體" panose="020B0604030504040204" pitchFamily="34" charset="-120"/>
                  <a:ea typeface="微軟正黑體" panose="020B0604030504040204" pitchFamily="34" charset="-120"/>
                </a:rPr>
                <a:t>繳交</a:t>
              </a:r>
              <a:r>
                <a:rPr lang="zh-TW" altLang="en-US" sz="1600" dirty="0">
                  <a:latin typeface="微軟正黑體" panose="020B0604030504040204" pitchFamily="34" charset="-120"/>
                  <a:ea typeface="微軟正黑體" panose="020B0604030504040204" pitchFamily="34" charset="-120"/>
                </a:rPr>
                <a:t>完工</a:t>
              </a:r>
              <a:r>
                <a:rPr lang="zh-TW" altLang="zh-TW" sz="1600" dirty="0">
                  <a:latin typeface="微軟正黑體" panose="020B0604030504040204" pitchFamily="34" charset="-120"/>
                  <a:ea typeface="微軟正黑體" panose="020B0604030504040204" pitchFamily="34" charset="-120"/>
                </a:rPr>
                <a:t>文件</a:t>
              </a:r>
              <a:r>
                <a:rPr lang="zh-TW" altLang="en-US" sz="1600" dirty="0">
                  <a:latin typeface="微軟正黑體" panose="020B0604030504040204" pitchFamily="34" charset="-120"/>
                  <a:ea typeface="微軟正黑體" panose="020B0604030504040204" pitchFamily="34" charset="-120"/>
                </a:rPr>
                <a:t>，審查委員</a:t>
              </a:r>
              <a:r>
                <a:rPr lang="zh-TW" altLang="en-US" sz="1600" b="1" dirty="0">
                  <a:solidFill>
                    <a:srgbClr val="C00000"/>
                  </a:solidFill>
                  <a:latin typeface="微軟正黑體" panose="020B0604030504040204" pitchFamily="34" charset="-120"/>
                  <a:ea typeface="微軟正黑體" panose="020B0604030504040204" pitchFamily="34" charset="-120"/>
                </a:rPr>
                <a:t>書面審查</a:t>
              </a:r>
              <a:r>
                <a:rPr lang="zh-TW" altLang="en-US" sz="1600" dirty="0">
                  <a:latin typeface="微軟正黑體" panose="020B0604030504040204" pitchFamily="34" charset="-120"/>
                  <a:ea typeface="微軟正黑體" panose="020B0604030504040204" pitchFamily="34" charset="-120"/>
                </a:rPr>
                <a:t>及</a:t>
              </a:r>
              <a:r>
                <a:rPr lang="zh-TW" altLang="en-US" sz="1600" b="1" dirty="0">
                  <a:solidFill>
                    <a:srgbClr val="C00000"/>
                  </a:solidFill>
                  <a:latin typeface="微軟正黑體" panose="020B0604030504040204" pitchFamily="34" charset="-120"/>
                  <a:ea typeface="微軟正黑體" panose="020B0604030504040204" pitchFamily="34" charset="-120"/>
                </a:rPr>
                <a:t>實地驗收</a:t>
              </a:r>
              <a:endParaRPr lang="en-US" altLang="zh-TW" sz="1600" b="1" dirty="0">
                <a:solidFill>
                  <a:srgbClr val="C00000"/>
                </a:solidFill>
                <a:latin typeface="微軟正黑體" panose="020B0604030504040204" pitchFamily="34" charset="-120"/>
                <a:ea typeface="微軟正黑體" panose="020B0604030504040204" pitchFamily="34" charset="-120"/>
              </a:endParaRPr>
            </a:p>
            <a:p>
              <a:pPr marL="176213" indent="-176213" algn="just">
                <a:buFont typeface="Arial" panose="020B0604020202020204" pitchFamily="34" charset="0"/>
                <a:buChar char="•"/>
              </a:pPr>
              <a:r>
                <a:rPr lang="zh-TW" altLang="en-US" sz="1600" dirty="0">
                  <a:latin typeface="微軟正黑體" panose="020B0604030504040204" pitchFamily="34" charset="-120"/>
                  <a:ea typeface="微軟正黑體" panose="020B0604030504040204" pitchFamily="34" charset="-120"/>
                </a:rPr>
                <a:t>完成結案撥付第二期款</a:t>
              </a:r>
            </a:p>
          </p:txBody>
        </p:sp>
      </p:grpSp>
      <p:grpSp>
        <p:nvGrpSpPr>
          <p:cNvPr id="21" name="群組 20">
            <a:extLst>
              <a:ext uri="{FF2B5EF4-FFF2-40B4-BE49-F238E27FC236}">
                <a16:creationId xmlns:a16="http://schemas.microsoft.com/office/drawing/2014/main" id="{66E73266-B1A9-48A0-8CA9-4B2F9EA853CF}"/>
              </a:ext>
            </a:extLst>
          </p:cNvPr>
          <p:cNvGrpSpPr/>
          <p:nvPr/>
        </p:nvGrpSpPr>
        <p:grpSpPr>
          <a:xfrm>
            <a:off x="408013" y="1848185"/>
            <a:ext cx="2117317" cy="4222819"/>
            <a:chOff x="172986" y="1844784"/>
            <a:chExt cx="2117317" cy="4222819"/>
          </a:xfrm>
        </p:grpSpPr>
        <p:cxnSp>
          <p:nvCxnSpPr>
            <p:cNvPr id="23" name="直線單箭頭接點 22">
              <a:extLst>
                <a:ext uri="{FF2B5EF4-FFF2-40B4-BE49-F238E27FC236}">
                  <a16:creationId xmlns:a16="http://schemas.microsoft.com/office/drawing/2014/main" id="{CFE16E0E-C80B-451D-86D9-036EAE6E04E7}"/>
                </a:ext>
              </a:extLst>
            </p:cNvPr>
            <p:cNvCxnSpPr>
              <a:cxnSpLocks/>
              <a:stCxn id="27" idx="2"/>
              <a:endCxn id="29" idx="0"/>
            </p:cNvCxnSpPr>
            <p:nvPr/>
          </p:nvCxnSpPr>
          <p:spPr>
            <a:xfrm>
              <a:off x="1225985" y="3832653"/>
              <a:ext cx="5836" cy="857257"/>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4" name="直線單箭頭接點 23">
              <a:extLst>
                <a:ext uri="{FF2B5EF4-FFF2-40B4-BE49-F238E27FC236}">
                  <a16:creationId xmlns:a16="http://schemas.microsoft.com/office/drawing/2014/main" id="{A4D05411-26D4-4C72-B247-A4DE23393433}"/>
                </a:ext>
              </a:extLst>
            </p:cNvPr>
            <p:cNvCxnSpPr>
              <a:cxnSpLocks/>
              <a:stCxn id="29" idx="2"/>
            </p:cNvCxnSpPr>
            <p:nvPr/>
          </p:nvCxnSpPr>
          <p:spPr>
            <a:xfrm flipH="1">
              <a:off x="1225985" y="5049910"/>
              <a:ext cx="5836" cy="657693"/>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
          <p:nvSpPr>
            <p:cNvPr id="25" name="矩形 24">
              <a:extLst>
                <a:ext uri="{FF2B5EF4-FFF2-40B4-BE49-F238E27FC236}">
                  <a16:creationId xmlns:a16="http://schemas.microsoft.com/office/drawing/2014/main" id="{C1478015-6184-4C69-93F6-E82FB2054260}"/>
                </a:ext>
              </a:extLst>
            </p:cNvPr>
            <p:cNvSpPr/>
            <p:nvPr/>
          </p:nvSpPr>
          <p:spPr>
            <a:xfrm>
              <a:off x="172986" y="1844784"/>
              <a:ext cx="2086222"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申請階段</a:t>
              </a:r>
              <a:endParaRPr lang="en-US" altLang="zh-TW"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6" name="矩形 25">
              <a:extLst>
                <a:ext uri="{FF2B5EF4-FFF2-40B4-BE49-F238E27FC236}">
                  <a16:creationId xmlns:a16="http://schemas.microsoft.com/office/drawing/2014/main" id="{46913EDD-A3A6-42EC-ACDD-91C7E8410963}"/>
                </a:ext>
              </a:extLst>
            </p:cNvPr>
            <p:cNvSpPr/>
            <p:nvPr/>
          </p:nvSpPr>
          <p:spPr>
            <a:xfrm>
              <a:off x="172986" y="2483582"/>
              <a:ext cx="2086222"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審查與遴選階段</a:t>
              </a:r>
            </a:p>
          </p:txBody>
        </p:sp>
        <p:sp>
          <p:nvSpPr>
            <p:cNvPr id="27" name="矩形 26">
              <a:extLst>
                <a:ext uri="{FF2B5EF4-FFF2-40B4-BE49-F238E27FC236}">
                  <a16:creationId xmlns:a16="http://schemas.microsoft.com/office/drawing/2014/main" id="{E15C69F3-58C5-408A-A60E-96F917B6D427}"/>
                </a:ext>
              </a:extLst>
            </p:cNvPr>
            <p:cNvSpPr/>
            <p:nvPr/>
          </p:nvSpPr>
          <p:spPr>
            <a:xfrm>
              <a:off x="199867" y="3420960"/>
              <a:ext cx="2052235" cy="41169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sz="16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公告遴選結果及簽約</a:t>
              </a:r>
              <a:endParaRPr lang="en-US" altLang="zh-TW" sz="1600"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endParaRPr>
            </a:p>
          </p:txBody>
        </p:sp>
        <p:sp>
          <p:nvSpPr>
            <p:cNvPr id="28" name="矩形 27">
              <a:extLst>
                <a:ext uri="{FF2B5EF4-FFF2-40B4-BE49-F238E27FC236}">
                  <a16:creationId xmlns:a16="http://schemas.microsoft.com/office/drawing/2014/main" id="{7A985246-71E4-4140-B3E9-403F3044A079}"/>
                </a:ext>
              </a:extLst>
            </p:cNvPr>
            <p:cNvSpPr/>
            <p:nvPr/>
          </p:nvSpPr>
          <p:spPr>
            <a:xfrm>
              <a:off x="202304" y="5707603"/>
              <a:ext cx="2087999"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驗收與結案</a:t>
              </a:r>
            </a:p>
          </p:txBody>
        </p:sp>
        <p:sp>
          <p:nvSpPr>
            <p:cNvPr id="29" name="矩形 28">
              <a:extLst>
                <a:ext uri="{FF2B5EF4-FFF2-40B4-BE49-F238E27FC236}">
                  <a16:creationId xmlns:a16="http://schemas.microsoft.com/office/drawing/2014/main" id="{110D1825-C555-448B-9019-4310ACFD9DC9}"/>
                </a:ext>
              </a:extLst>
            </p:cNvPr>
            <p:cNvSpPr/>
            <p:nvPr/>
          </p:nvSpPr>
          <p:spPr>
            <a:xfrm>
              <a:off x="187821" y="4689910"/>
              <a:ext cx="2088000" cy="360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zh-TW" altLang="en-US" b="1" dirty="0">
                  <a:solidFill>
                    <a:srgbClr val="002060"/>
                  </a:solidFill>
                  <a:latin typeface="微軟正黑體" panose="020B0604030504040204" pitchFamily="34" charset="-120"/>
                  <a:ea typeface="微軟正黑體" panose="020B0604030504040204" pitchFamily="34" charset="-120"/>
                  <a:cs typeface="Times New Roman" panose="02020603050405020304" pitchFamily="18" charset="0"/>
                </a:rPr>
                <a:t>實地改善</a:t>
              </a:r>
            </a:p>
          </p:txBody>
        </p:sp>
        <p:cxnSp>
          <p:nvCxnSpPr>
            <p:cNvPr id="31" name="直線單箭頭接點 30">
              <a:extLst>
                <a:ext uri="{FF2B5EF4-FFF2-40B4-BE49-F238E27FC236}">
                  <a16:creationId xmlns:a16="http://schemas.microsoft.com/office/drawing/2014/main" id="{D4E0E201-C7EC-4C8C-8949-B2511C8B5874}"/>
                </a:ext>
              </a:extLst>
            </p:cNvPr>
            <p:cNvCxnSpPr>
              <a:cxnSpLocks/>
              <a:stCxn id="25" idx="2"/>
              <a:endCxn id="26" idx="0"/>
            </p:cNvCxnSpPr>
            <p:nvPr/>
          </p:nvCxnSpPr>
          <p:spPr>
            <a:xfrm>
              <a:off x="1216097" y="2204784"/>
              <a:ext cx="0" cy="27879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32" name="直線單箭頭接點 31">
              <a:extLst>
                <a:ext uri="{FF2B5EF4-FFF2-40B4-BE49-F238E27FC236}">
                  <a16:creationId xmlns:a16="http://schemas.microsoft.com/office/drawing/2014/main" id="{A547C223-9CB5-4EE5-999C-D9E209300070}"/>
                </a:ext>
              </a:extLst>
            </p:cNvPr>
            <p:cNvCxnSpPr>
              <a:cxnSpLocks/>
              <a:stCxn id="26" idx="2"/>
              <a:endCxn id="27" idx="0"/>
            </p:cNvCxnSpPr>
            <p:nvPr/>
          </p:nvCxnSpPr>
          <p:spPr>
            <a:xfrm>
              <a:off x="1216097" y="2843582"/>
              <a:ext cx="9888" cy="57737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grpSp>
      <p:grpSp>
        <p:nvGrpSpPr>
          <p:cNvPr id="33" name="群組 32">
            <a:extLst>
              <a:ext uri="{FF2B5EF4-FFF2-40B4-BE49-F238E27FC236}">
                <a16:creationId xmlns:a16="http://schemas.microsoft.com/office/drawing/2014/main" id="{1DC1DB97-6DCB-48C6-8B9F-C85FF7C763FB}"/>
              </a:ext>
            </a:extLst>
          </p:cNvPr>
          <p:cNvGrpSpPr/>
          <p:nvPr/>
        </p:nvGrpSpPr>
        <p:grpSpPr>
          <a:xfrm>
            <a:off x="64510" y="1781309"/>
            <a:ext cx="509923" cy="4350895"/>
            <a:chOff x="57" y="1802049"/>
            <a:chExt cx="509923" cy="4350895"/>
          </a:xfrm>
        </p:grpSpPr>
        <p:pic>
          <p:nvPicPr>
            <p:cNvPr id="34" name="圖片 33">
              <a:extLst>
                <a:ext uri="{FF2B5EF4-FFF2-40B4-BE49-F238E27FC236}">
                  <a16:creationId xmlns:a16="http://schemas.microsoft.com/office/drawing/2014/main" id="{81110212-AA1D-4A35-9486-B5C3925AD6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28" y="1802049"/>
              <a:ext cx="481868" cy="481868"/>
            </a:xfrm>
            <a:prstGeom prst="rect">
              <a:avLst/>
            </a:prstGeom>
          </p:spPr>
        </p:pic>
        <p:pic>
          <p:nvPicPr>
            <p:cNvPr id="35" name="圖片 34">
              <a:extLst>
                <a:ext uri="{FF2B5EF4-FFF2-40B4-BE49-F238E27FC236}">
                  <a16:creationId xmlns:a16="http://schemas.microsoft.com/office/drawing/2014/main" id="{1711DA82-4ACC-4AC6-8CB9-7974ACEBCF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8" y="2442791"/>
              <a:ext cx="481868" cy="481868"/>
            </a:xfrm>
            <a:prstGeom prst="rect">
              <a:avLst/>
            </a:prstGeom>
          </p:spPr>
        </p:pic>
        <p:pic>
          <p:nvPicPr>
            <p:cNvPr id="36" name="圖片 35">
              <a:extLst>
                <a:ext uri="{FF2B5EF4-FFF2-40B4-BE49-F238E27FC236}">
                  <a16:creationId xmlns:a16="http://schemas.microsoft.com/office/drawing/2014/main" id="{C15A59A7-3B20-4379-8126-D3B17B9B1B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28" y="4659404"/>
              <a:ext cx="482400" cy="482400"/>
            </a:xfrm>
            <a:prstGeom prst="rect">
              <a:avLst/>
            </a:prstGeom>
          </p:spPr>
        </p:pic>
        <p:pic>
          <p:nvPicPr>
            <p:cNvPr id="37" name="圖片 36">
              <a:extLst>
                <a:ext uri="{FF2B5EF4-FFF2-40B4-BE49-F238E27FC236}">
                  <a16:creationId xmlns:a16="http://schemas.microsoft.com/office/drawing/2014/main" id="{D121D43B-EC7B-4DD0-B087-FDA2C94FA2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 y="3418062"/>
              <a:ext cx="482400" cy="449256"/>
            </a:xfrm>
            <a:prstGeom prst="rect">
              <a:avLst/>
            </a:prstGeom>
          </p:spPr>
        </p:pic>
        <p:pic>
          <p:nvPicPr>
            <p:cNvPr id="39" name="圖片 38">
              <a:extLst>
                <a:ext uri="{FF2B5EF4-FFF2-40B4-BE49-F238E27FC236}">
                  <a16:creationId xmlns:a16="http://schemas.microsoft.com/office/drawing/2014/main" id="{E373B148-6B26-4B89-8F77-FF431A843E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580" y="5670544"/>
              <a:ext cx="482400" cy="482400"/>
            </a:xfrm>
            <a:prstGeom prst="rect">
              <a:avLst/>
            </a:prstGeom>
          </p:spPr>
        </p:pic>
      </p:grpSp>
      <p:sp>
        <p:nvSpPr>
          <p:cNvPr id="42" name="矩形: 圓角 41">
            <a:extLst>
              <a:ext uri="{FF2B5EF4-FFF2-40B4-BE49-F238E27FC236}">
                <a16:creationId xmlns:a16="http://schemas.microsoft.com/office/drawing/2014/main" id="{CC0B37ED-A79B-45F5-A865-6200C98013A7}"/>
              </a:ext>
            </a:extLst>
          </p:cNvPr>
          <p:cNvSpPr/>
          <p:nvPr/>
        </p:nvSpPr>
        <p:spPr>
          <a:xfrm>
            <a:off x="5540319" y="2931209"/>
            <a:ext cx="3524969" cy="1660743"/>
          </a:xfrm>
          <a:prstGeom prst="roundRect">
            <a:avLst>
              <a:gd name="adj" fmla="val 9692"/>
            </a:avLst>
          </a:prstGeom>
          <a:solidFill>
            <a:srgbClr val="EDF2F9"/>
          </a:solidFill>
          <a:ln w="19050">
            <a:solidFill>
              <a:schemeClr val="accent1">
                <a:lumMod val="20000"/>
                <a:lumOff val="80000"/>
              </a:schemeClr>
            </a:solidFill>
            <a:prstDash val="solid"/>
          </a:ln>
        </p:spPr>
        <p:style>
          <a:lnRef idx="2">
            <a:schemeClr val="accent1"/>
          </a:lnRef>
          <a:fillRef idx="1">
            <a:schemeClr val="lt1"/>
          </a:fillRef>
          <a:effectRef idx="0">
            <a:schemeClr val="accent1"/>
          </a:effectRef>
          <a:fontRef idx="minor">
            <a:schemeClr val="dk1"/>
          </a:fontRef>
        </p:style>
        <p:txBody>
          <a:bodyPr wrap="square" anchor="ctr">
            <a:spAutoFit/>
          </a:bodyPr>
          <a:lstStyle/>
          <a:p>
            <a:pPr marL="265113" indent="-265113" algn="just">
              <a:buClr>
                <a:schemeClr val="tx1"/>
              </a:buClr>
              <a:buFont typeface="+mj-lt"/>
              <a:buAutoNum type="arabicPeriod"/>
            </a:pPr>
            <a:r>
              <a:rPr lang="zh-TW" altLang="en-US" sz="1600" dirty="0">
                <a:latin typeface="微軟正黑體" panose="020B0604030504040204" pitchFamily="34" charset="-120"/>
                <a:ea typeface="微軟正黑體" panose="020B0604030504040204" pitchFamily="34" charset="-120"/>
              </a:rPr>
              <a:t>繳交文件檢查表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5)</a:t>
            </a:r>
            <a:endParaRPr lang="zh-TW" altLang="en-US" sz="12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甲組：修正後改善規劃書 </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附件</a:t>
            </a:r>
            <a:r>
              <a:rPr lang="en-US" altLang="zh-TW" sz="1200" dirty="0">
                <a:solidFill>
                  <a:schemeClr val="tx1"/>
                </a:solidFill>
                <a:latin typeface="微軟正黑體" panose="020B0604030504040204" pitchFamily="34" charset="-120"/>
                <a:ea typeface="微軟正黑體" panose="020B0604030504040204" pitchFamily="34" charset="-120"/>
              </a:rPr>
              <a:t>3)</a:t>
            </a:r>
          </a:p>
          <a:p>
            <a:pPr marL="265113" indent="-265113" algn="jus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甲、乙組：修正後改善規劃簡報 </a:t>
            </a:r>
            <a:r>
              <a:rPr lang="en-US" altLang="zh-TW" sz="1200" dirty="0">
                <a:solidFill>
                  <a:schemeClr val="tx1"/>
                </a:solidFill>
                <a:latin typeface="微軟正黑體" panose="020B0604030504040204" pitchFamily="34" charset="-120"/>
                <a:ea typeface="微軟正黑體" panose="020B0604030504040204" pitchFamily="34" charset="-120"/>
              </a:rPr>
              <a:t>(</a:t>
            </a:r>
            <a:r>
              <a:rPr lang="zh-TW" altLang="en-US" sz="1200" dirty="0">
                <a:solidFill>
                  <a:schemeClr val="tx1"/>
                </a:solidFill>
                <a:latin typeface="微軟正黑體" panose="020B0604030504040204" pitchFamily="34" charset="-120"/>
                <a:ea typeface="微軟正黑體" panose="020B0604030504040204" pitchFamily="34" charset="-120"/>
              </a:rPr>
              <a:t>附件</a:t>
            </a:r>
            <a:r>
              <a:rPr lang="en-US" altLang="zh-TW" sz="1200" dirty="0">
                <a:solidFill>
                  <a:schemeClr val="tx1"/>
                </a:solidFill>
                <a:latin typeface="微軟正黑體" panose="020B0604030504040204" pitchFamily="34" charset="-120"/>
                <a:ea typeface="微軟正黑體" panose="020B0604030504040204" pitchFamily="34" charset="-120"/>
              </a:rPr>
              <a:t>4)</a:t>
            </a:r>
          </a:p>
          <a:p>
            <a:pPr marL="265113" indent="-265113" algn="just">
              <a:buFont typeface="+mj-lt"/>
              <a:buAutoNum type="arabicPeriod"/>
            </a:pPr>
            <a:r>
              <a:rPr lang="zh-TW" altLang="en-US" sz="1600" dirty="0">
                <a:solidFill>
                  <a:schemeClr val="tx1"/>
                </a:solidFill>
                <a:latin typeface="微軟正黑體" panose="020B0604030504040204" pitchFamily="34" charset="-120"/>
                <a:ea typeface="微軟正黑體" panose="020B0604030504040204" pitchFamily="34" charset="-120"/>
              </a:rPr>
              <a:t>蒐集個資同意書 </a:t>
            </a:r>
            <a:r>
              <a:rPr lang="en-US" altLang="zh-TW" sz="1200" dirty="0">
                <a:latin typeface="微軟正黑體" panose="020B0604030504040204" pitchFamily="34" charset="-120"/>
                <a:ea typeface="微軟正黑體" panose="020B0604030504040204" pitchFamily="34" charset="-120"/>
              </a:rPr>
              <a:t>(</a:t>
            </a:r>
            <a:r>
              <a:rPr lang="zh-TW" altLang="en-US" sz="1200" dirty="0">
                <a:latin typeface="微軟正黑體" panose="020B0604030504040204" pitchFamily="34" charset="-120"/>
                <a:ea typeface="微軟正黑體" panose="020B0604030504040204" pitchFamily="34" charset="-120"/>
              </a:rPr>
              <a:t>附件</a:t>
            </a:r>
            <a:r>
              <a:rPr lang="en-US" altLang="zh-TW" sz="1200" dirty="0">
                <a:latin typeface="微軟正黑體" panose="020B0604030504040204" pitchFamily="34" charset="-120"/>
                <a:ea typeface="微軟正黑體" panose="020B0604030504040204" pitchFamily="34" charset="-120"/>
              </a:rPr>
              <a:t>6)</a:t>
            </a:r>
            <a:endParaRPr lang="en-US" altLang="zh-TW" sz="1600" dirty="0">
              <a:latin typeface="微軟正黑體" panose="020B0604030504040204" pitchFamily="34" charset="-120"/>
              <a:ea typeface="微軟正黑體" panose="020B0604030504040204" pitchFamily="34" charset="-120"/>
            </a:endParaRPr>
          </a:p>
          <a:p>
            <a:pPr marL="265113" indent="-265113" algn="just">
              <a:buFont typeface="+mj-lt"/>
              <a:buAutoNum type="arabicPeriod"/>
            </a:pPr>
            <a:r>
              <a:rPr lang="zh-TW" altLang="en-US" sz="1600" b="1" dirty="0">
                <a:solidFill>
                  <a:srgbClr val="C00000"/>
                </a:solidFill>
                <a:latin typeface="微軟正黑體" panose="020B0604030504040204" pitchFamily="34" charset="-120"/>
                <a:ea typeface="微軟正黑體" panose="020B0604030504040204" pitchFamily="34" charset="-120"/>
              </a:rPr>
              <a:t>第一期款發票或收據</a:t>
            </a:r>
            <a:endParaRPr lang="zh-TW" altLang="en-US" sz="1600" dirty="0">
              <a:latin typeface="微軟正黑體" panose="020B0604030504040204" pitchFamily="34" charset="-120"/>
              <a:ea typeface="微軟正黑體" panose="020B0604030504040204" pitchFamily="34" charset="-120"/>
            </a:endParaRPr>
          </a:p>
        </p:txBody>
      </p:sp>
      <p:cxnSp>
        <p:nvCxnSpPr>
          <p:cNvPr id="57" name="直線接點 56">
            <a:extLst>
              <a:ext uri="{FF2B5EF4-FFF2-40B4-BE49-F238E27FC236}">
                <a16:creationId xmlns:a16="http://schemas.microsoft.com/office/drawing/2014/main" id="{7B6E8EA7-583F-4A30-A8ED-895370903BD6}"/>
              </a:ext>
            </a:extLst>
          </p:cNvPr>
          <p:cNvCxnSpPr>
            <a:cxnSpLocks/>
            <a:stCxn id="18" idx="3"/>
          </p:cNvCxnSpPr>
          <p:nvPr/>
        </p:nvCxnSpPr>
        <p:spPr>
          <a:xfrm flipV="1">
            <a:off x="5412815" y="3403283"/>
            <a:ext cx="126772" cy="41476"/>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線接點 58">
            <a:extLst>
              <a:ext uri="{FF2B5EF4-FFF2-40B4-BE49-F238E27FC236}">
                <a16:creationId xmlns:a16="http://schemas.microsoft.com/office/drawing/2014/main" id="{4411E53F-05B8-4C13-B56F-7CBBD7B48FD9}"/>
              </a:ext>
            </a:extLst>
          </p:cNvPr>
          <p:cNvCxnSpPr>
            <a:cxnSpLocks/>
          </p:cNvCxnSpPr>
          <p:nvPr/>
        </p:nvCxnSpPr>
        <p:spPr>
          <a:xfrm flipV="1">
            <a:off x="5344748" y="1986116"/>
            <a:ext cx="230142" cy="4194"/>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接點 65">
            <a:extLst>
              <a:ext uri="{FF2B5EF4-FFF2-40B4-BE49-F238E27FC236}">
                <a16:creationId xmlns:a16="http://schemas.microsoft.com/office/drawing/2014/main" id="{2BF56D58-B378-4701-8980-BC77369F31BA}"/>
              </a:ext>
            </a:extLst>
          </p:cNvPr>
          <p:cNvCxnSpPr>
            <a:cxnSpLocks/>
          </p:cNvCxnSpPr>
          <p:nvPr/>
        </p:nvCxnSpPr>
        <p:spPr>
          <a:xfrm flipV="1">
            <a:off x="2409982" y="2023836"/>
            <a:ext cx="196175" cy="948"/>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線接點 66">
            <a:extLst>
              <a:ext uri="{FF2B5EF4-FFF2-40B4-BE49-F238E27FC236}">
                <a16:creationId xmlns:a16="http://schemas.microsoft.com/office/drawing/2014/main" id="{9EE5F6CB-B42E-494F-9270-E1894E9A699E}"/>
              </a:ext>
            </a:extLst>
          </p:cNvPr>
          <p:cNvCxnSpPr>
            <a:cxnSpLocks/>
          </p:cNvCxnSpPr>
          <p:nvPr/>
        </p:nvCxnSpPr>
        <p:spPr>
          <a:xfrm flipV="1">
            <a:off x="2436360" y="2677668"/>
            <a:ext cx="196175" cy="948"/>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接點 67">
            <a:extLst>
              <a:ext uri="{FF2B5EF4-FFF2-40B4-BE49-F238E27FC236}">
                <a16:creationId xmlns:a16="http://schemas.microsoft.com/office/drawing/2014/main" id="{05093329-8164-4AE3-9894-F6AB34ECB31B}"/>
              </a:ext>
            </a:extLst>
          </p:cNvPr>
          <p:cNvCxnSpPr>
            <a:cxnSpLocks/>
          </p:cNvCxnSpPr>
          <p:nvPr/>
        </p:nvCxnSpPr>
        <p:spPr>
          <a:xfrm flipV="1">
            <a:off x="2444523" y="3571414"/>
            <a:ext cx="196175" cy="948"/>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線接點 68">
            <a:extLst>
              <a:ext uri="{FF2B5EF4-FFF2-40B4-BE49-F238E27FC236}">
                <a16:creationId xmlns:a16="http://schemas.microsoft.com/office/drawing/2014/main" id="{701F3122-220C-4D9D-891B-55F6C5420450}"/>
              </a:ext>
            </a:extLst>
          </p:cNvPr>
          <p:cNvCxnSpPr>
            <a:cxnSpLocks/>
          </p:cNvCxnSpPr>
          <p:nvPr/>
        </p:nvCxnSpPr>
        <p:spPr>
          <a:xfrm flipV="1">
            <a:off x="2436359" y="4846917"/>
            <a:ext cx="196175" cy="948"/>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a:extLst>
              <a:ext uri="{FF2B5EF4-FFF2-40B4-BE49-F238E27FC236}">
                <a16:creationId xmlns:a16="http://schemas.microsoft.com/office/drawing/2014/main" id="{B164B666-9F4C-431F-B8AF-9760BD236FA7}"/>
              </a:ext>
            </a:extLst>
          </p:cNvPr>
          <p:cNvCxnSpPr>
            <a:cxnSpLocks/>
          </p:cNvCxnSpPr>
          <p:nvPr/>
        </p:nvCxnSpPr>
        <p:spPr>
          <a:xfrm flipV="1">
            <a:off x="2455419" y="5926603"/>
            <a:ext cx="196175" cy="948"/>
          </a:xfrm>
          <a:prstGeom prst="line">
            <a:avLst/>
          </a:prstGeom>
          <a:ln w="2857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384019"/>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24941</TotalTime>
  <Words>2911</Words>
  <Application>Microsoft Office PowerPoint</Application>
  <PresentationFormat>如螢幕大小 (4:3)</PresentationFormat>
  <Paragraphs>408</Paragraphs>
  <Slides>34</Slides>
  <Notes>3</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34</vt:i4>
      </vt:variant>
    </vt:vector>
  </HeadingPairs>
  <TitlesOfParts>
    <vt:vector size="43" baseType="lpstr">
      <vt:lpstr>微軟正黑體</vt:lpstr>
      <vt:lpstr>新細明體</vt:lpstr>
      <vt:lpstr>標楷體</vt:lpstr>
      <vt:lpstr>Arial</vt:lpstr>
      <vt:lpstr>Calibri</vt:lpstr>
      <vt:lpstr>Times</vt:lpstr>
      <vt:lpstr>Times New Roman</vt:lpstr>
      <vt:lpstr>Wingdings</vt:lpstr>
      <vt:lpstr>Office 佈景主題</vt:lpstr>
      <vt:lpstr>PowerPoint 簡報</vt:lpstr>
      <vt:lpstr>PowerPoint 簡報</vt:lpstr>
      <vt:lpstr>簡報大綱</vt:lpstr>
      <vt:lpstr>壹、申請資格與流程</vt:lpstr>
      <vt:lpstr>PowerPoint 簡報</vt:lpstr>
      <vt:lpstr>PowerPoint 簡報</vt:lpstr>
      <vt:lpstr>PowerPoint 簡報</vt:lpstr>
      <vt:lpstr>PowerPoint 簡報</vt:lpstr>
      <vt:lpstr>PowerPoint 簡報</vt:lpstr>
      <vt:lpstr>貳、申請及審查所需具備文件</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參、遴選階段</vt:lpstr>
      <vt:lpstr>PowerPoint 簡報</vt:lpstr>
      <vt:lpstr>PowerPoint 簡報</vt:lpstr>
      <vt:lpstr>肆、完工驗收及結案</vt:lpstr>
      <vt:lpstr>PowerPoint 簡報</vt:lpstr>
      <vt:lpstr>PowerPoint 簡報</vt:lpstr>
      <vt:lpstr>PowerPoint 簡報</vt:lpstr>
      <vt:lpstr>PowerPoint 簡報</vt:lpstr>
      <vt:lpstr>伍、107年度參與輔導案之示範廠商</vt:lpstr>
      <vt:lpstr>PowerPoint 簡報</vt:lpstr>
      <vt:lpstr>PowerPoint 簡報</vt:lpstr>
      <vt:lpstr>PowerPoint 簡報</vt:lpstr>
      <vt:lpstr>簡報完畢 感謝聆聽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Steven</dc:creator>
  <cp:lastModifiedBy>江艾恩 商研院</cp:lastModifiedBy>
  <cp:revision>1305</cp:revision>
  <cp:lastPrinted>2018-06-05T00:51:11Z</cp:lastPrinted>
  <dcterms:created xsi:type="dcterms:W3CDTF">2014-08-12T05:20:21Z</dcterms:created>
  <dcterms:modified xsi:type="dcterms:W3CDTF">2019-04-11T01:47:02Z</dcterms:modified>
</cp:coreProperties>
</file>